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56" r:id="rId2"/>
    <p:sldId id="268" r:id="rId3"/>
    <p:sldId id="257" r:id="rId4"/>
    <p:sldId id="258" r:id="rId5"/>
    <p:sldId id="263" r:id="rId6"/>
    <p:sldId id="264" r:id="rId7"/>
    <p:sldId id="259" r:id="rId8"/>
    <p:sldId id="260" r:id="rId9"/>
    <p:sldId id="261" r:id="rId10"/>
    <p:sldId id="262" r:id="rId11"/>
    <p:sldId id="265" r:id="rId12"/>
    <p:sldId id="266" r:id="rId13"/>
    <p:sldId id="269" r:id="rId14"/>
    <p:sldId id="270"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39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B34123-0397-4C71-93C1-58DEE2318659}" type="datetimeFigureOut">
              <a:rPr lang="en-US" smtClean="0"/>
              <a:t>5/3/2014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51D046-0798-4E4D-8305-6459243840D5}" type="slidenum">
              <a:rPr lang="en-US" smtClean="0"/>
              <a:t>‹#›</a:t>
            </a:fld>
            <a:endParaRPr lang="en-US"/>
          </a:p>
        </p:txBody>
      </p:sp>
    </p:spTree>
    <p:extLst>
      <p:ext uri="{BB962C8B-B14F-4D97-AF65-F5344CB8AC3E}">
        <p14:creationId xmlns:p14="http://schemas.microsoft.com/office/powerpoint/2010/main" val="3210885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03B28C-D5A3-4A69-9B25-EB94D5E2E5FC}" type="datetimeFigureOut">
              <a:rPr lang="en-US" smtClean="0"/>
              <a:t>5/3/2014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38251-B340-4CA8-A71E-B2EFC5C03698}" type="slidenum">
              <a:rPr lang="en-US" smtClean="0"/>
              <a:t>‹#›</a:t>
            </a:fld>
            <a:endParaRPr lang="en-US"/>
          </a:p>
        </p:txBody>
      </p:sp>
    </p:spTree>
    <p:extLst>
      <p:ext uri="{BB962C8B-B14F-4D97-AF65-F5344CB8AC3E}">
        <p14:creationId xmlns:p14="http://schemas.microsoft.com/office/powerpoint/2010/main" val="190952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38251-B340-4CA8-A71E-B2EFC5C03698}" type="slidenum">
              <a:rPr lang="en-US" smtClean="0"/>
              <a:t>1</a:t>
            </a:fld>
            <a:endParaRPr lang="en-US"/>
          </a:p>
        </p:txBody>
      </p:sp>
    </p:spTree>
    <p:extLst>
      <p:ext uri="{BB962C8B-B14F-4D97-AF65-F5344CB8AC3E}">
        <p14:creationId xmlns:p14="http://schemas.microsoft.com/office/powerpoint/2010/main" val="240987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 could spend hours scrolling through this app. In addition to charting what's in season each month of the year, I love being able to search the produce list alphabetically, to access key nutrients, and tips about how to select, store, and prep my favorite plants. There are also deliciously simple recipes for each fruit and veggie, from grilled radishes to ratatouille, </a:t>
            </a:r>
            <a:r>
              <a:rPr lang="en-US" sz="1200" b="0" i="0" kern="1200" dirty="0" err="1" smtClean="0">
                <a:solidFill>
                  <a:schemeClr val="tx1"/>
                </a:solidFill>
                <a:latin typeface="+mn-lt"/>
                <a:ea typeface="+mn-ea"/>
                <a:cs typeface="+mn-cs"/>
              </a:rPr>
              <a:t>sauteed</a:t>
            </a:r>
            <a:r>
              <a:rPr lang="en-US" sz="1200" b="0" i="0" kern="1200" dirty="0" smtClean="0">
                <a:solidFill>
                  <a:schemeClr val="tx1"/>
                </a:solidFill>
                <a:latin typeface="+mn-lt"/>
                <a:ea typeface="+mn-ea"/>
                <a:cs typeface="+mn-cs"/>
              </a:rPr>
              <a:t> cabbage, and pickled beets (my mouth is watering just typing this). Truly an app that lives up to its name!</a:t>
            </a:r>
            <a:endParaRPr lang="en-US" dirty="0"/>
          </a:p>
        </p:txBody>
      </p:sp>
      <p:sp>
        <p:nvSpPr>
          <p:cNvPr id="4" name="Slide Number Placeholder 3"/>
          <p:cNvSpPr>
            <a:spLocks noGrp="1"/>
          </p:cNvSpPr>
          <p:nvPr>
            <p:ph type="sldNum" sz="quarter" idx="10"/>
          </p:nvPr>
        </p:nvSpPr>
        <p:spPr/>
        <p:txBody>
          <a:bodyPr/>
          <a:lstStyle/>
          <a:p>
            <a:fld id="{17A38251-B340-4CA8-A71E-B2EFC5C03698}"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Because GMO foods aren't labeled as such, one of the only ways to avoid them is to buy USDA certified organic products. But that's not practical 100% of the time, and while GMO seeds and ingredients are not supposed to be used in organic products, no testing is required to show whether GMO cross-pollination or contamination has occurred.</a:t>
            </a:r>
          </a:p>
          <a:p>
            <a:pPr fontAlgn="base"/>
            <a:r>
              <a:rPr lang="en-US" sz="1200" b="0" i="0" kern="1200" dirty="0" smtClean="0">
                <a:solidFill>
                  <a:schemeClr val="tx1"/>
                </a:solidFill>
                <a:latin typeface="+mn-lt"/>
                <a:ea typeface="+mn-ea"/>
                <a:cs typeface="+mn-cs"/>
              </a:rPr>
              <a:t>Enter this app, which features a list of the brands and products enrolled in the Non-GMO Project's Product Verification Program. According to ABC News, 93% of those polled believe that GMO products should be labeled, and nearly 60% say they'd be less likely to buy GMO foods. If you agree, this app takes away the guesswork - search by product type, brand name, product name, and keyword.</a:t>
            </a:r>
          </a:p>
          <a:p>
            <a:endParaRPr lang="en-US" dirty="0"/>
          </a:p>
        </p:txBody>
      </p:sp>
      <p:sp>
        <p:nvSpPr>
          <p:cNvPr id="4" name="Slide Number Placeholder 3"/>
          <p:cNvSpPr>
            <a:spLocks noGrp="1"/>
          </p:cNvSpPr>
          <p:nvPr>
            <p:ph type="sldNum" sz="quarter" idx="10"/>
          </p:nvPr>
        </p:nvSpPr>
        <p:spPr/>
        <p:txBody>
          <a:bodyPr/>
          <a:lstStyle/>
          <a:p>
            <a:fld id="{17A38251-B340-4CA8-A71E-B2EFC5C03698}"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I adore this app! It's so simple, yet so impactful. Simply set your pace, from 20 seconds to three minutes, press start, savor your food, and don't take another bite until the interval has ended and the 'bite' bell goes off.</a:t>
            </a:r>
          </a:p>
          <a:p>
            <a:pPr fontAlgn="base"/>
            <a:r>
              <a:rPr lang="en-US" sz="1200" b="0" i="0" kern="1200" dirty="0" smtClean="0">
                <a:solidFill>
                  <a:schemeClr val="tx1"/>
                </a:solidFill>
                <a:latin typeface="+mn-lt"/>
                <a:ea typeface="+mn-ea"/>
                <a:cs typeface="+mn-cs"/>
              </a:rPr>
              <a:t>Eating slower has been shown to enhance meal enjoyment, boost satiety, and result in naturally eating less. In my experience with clients, it can also help break the habit of multitasking, which can lead to mindlessly overeating, or disconnected eating, which can trigger bloating or lingering cravings.</a:t>
            </a:r>
          </a:p>
          <a:p>
            <a:pPr fontAlgn="base"/>
            <a:r>
              <a:rPr lang="en-US" sz="1200" b="0" i="0" kern="1200" dirty="0" smtClean="0">
                <a:solidFill>
                  <a:schemeClr val="tx1"/>
                </a:solidFill>
                <a:latin typeface="+mn-lt"/>
                <a:ea typeface="+mn-ea"/>
                <a:cs typeface="+mn-cs"/>
              </a:rPr>
              <a:t>If you tend to eat fast, use the app to work your way up from 30 or 45 seconds between bites, to one minute, one and half, then two, and three. Pacing yourself even once a day can result in eating slower at every meal, and I bet you'll be amazed at the impact.</a:t>
            </a:r>
          </a:p>
          <a:p>
            <a:endParaRPr lang="en-US" dirty="0"/>
          </a:p>
        </p:txBody>
      </p:sp>
      <p:sp>
        <p:nvSpPr>
          <p:cNvPr id="4" name="Slide Number Placeholder 3"/>
          <p:cNvSpPr>
            <a:spLocks noGrp="1"/>
          </p:cNvSpPr>
          <p:nvPr>
            <p:ph type="sldNum" sz="quarter" idx="10"/>
          </p:nvPr>
        </p:nvSpPr>
        <p:spPr/>
        <p:txBody>
          <a:bodyPr/>
          <a:lstStyle/>
          <a:p>
            <a:fld id="{17A38251-B340-4CA8-A71E-B2EFC5C03698}"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38251-B340-4CA8-A71E-B2EFC5C03698}" type="slidenum">
              <a:rPr lang="en-US" smtClean="0"/>
              <a:t>13</a:t>
            </a:fld>
            <a:endParaRPr lang="en-US"/>
          </a:p>
        </p:txBody>
      </p:sp>
    </p:spTree>
    <p:extLst>
      <p:ext uri="{BB962C8B-B14F-4D97-AF65-F5344CB8AC3E}">
        <p14:creationId xmlns:p14="http://schemas.microsoft.com/office/powerpoint/2010/main" val="920153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38251-B340-4CA8-A71E-B2EFC5C03698}" type="slidenum">
              <a:rPr lang="en-US" smtClean="0"/>
              <a:t>14</a:t>
            </a:fld>
            <a:endParaRPr lang="en-US"/>
          </a:p>
        </p:txBody>
      </p:sp>
    </p:spTree>
    <p:extLst>
      <p:ext uri="{BB962C8B-B14F-4D97-AF65-F5344CB8AC3E}">
        <p14:creationId xmlns:p14="http://schemas.microsoft.com/office/powerpoint/2010/main" val="129777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38251-B340-4CA8-A71E-B2EFC5C03698}" type="slidenum">
              <a:rPr lang="en-US" smtClean="0"/>
              <a:t>15</a:t>
            </a:fld>
            <a:endParaRPr lang="en-US"/>
          </a:p>
        </p:txBody>
      </p:sp>
    </p:spTree>
    <p:extLst>
      <p:ext uri="{BB962C8B-B14F-4D97-AF65-F5344CB8AC3E}">
        <p14:creationId xmlns:p14="http://schemas.microsoft.com/office/powerpoint/2010/main" val="172062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38251-B340-4CA8-A71E-B2EFC5C03698}" type="slidenum">
              <a:rPr lang="en-US" smtClean="0"/>
              <a:t>2</a:t>
            </a:fld>
            <a:endParaRPr lang="en-US"/>
          </a:p>
        </p:txBody>
      </p:sp>
    </p:spTree>
    <p:extLst>
      <p:ext uri="{BB962C8B-B14F-4D97-AF65-F5344CB8AC3E}">
        <p14:creationId xmlns:p14="http://schemas.microsoft.com/office/powerpoint/2010/main" val="77097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I think it's always best to go organic when you can, but the benefits of fitting in at least five daily servings of fruits and veggies outweigh the risks of consuming non-organic varieties.</a:t>
            </a:r>
          </a:p>
          <a:p>
            <a:pPr fontAlgn="base"/>
            <a:r>
              <a:rPr lang="en-US" sz="1200" b="0" i="0" kern="1200" dirty="0" smtClean="0">
                <a:solidFill>
                  <a:schemeClr val="tx1"/>
                </a:solidFill>
                <a:latin typeface="+mn-lt"/>
                <a:ea typeface="+mn-ea"/>
                <a:cs typeface="+mn-cs"/>
              </a:rPr>
              <a:t>That said, I want to do my best to minimize my pesticide exposure, and that's exactly what this app helps me to. It lists the "Dirty Dozen" -- the 12 most contaminated types of produce, as well as the "Clean Fifteen" -- those least likely to contain multiple pesticide residues. I know many of these by heart, but 27 types is a lot to keep track of, so accessing the lists in just a few clicks is super helpful when I'm at my local grocery store or farmer's market. By the way, pineapple is one of the "Clean Fifteen."</a:t>
            </a:r>
          </a:p>
          <a:p>
            <a:endParaRPr lang="en-US" dirty="0"/>
          </a:p>
        </p:txBody>
      </p:sp>
      <p:sp>
        <p:nvSpPr>
          <p:cNvPr id="4" name="Slide Number Placeholder 3"/>
          <p:cNvSpPr>
            <a:spLocks noGrp="1"/>
          </p:cNvSpPr>
          <p:nvPr>
            <p:ph type="sldNum" sz="quarter" idx="10"/>
          </p:nvPr>
        </p:nvSpPr>
        <p:spPr/>
        <p:txBody>
          <a:bodyPr/>
          <a:lstStyle/>
          <a:p>
            <a:fld id="{17A38251-B340-4CA8-A71E-B2EFC5C0369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When I pick up a packed food, the very first thing I do is read the ingredient list. And while my training has left me familiar with most, I sometimes still spot additives that leave me scratching my head (most recently </a:t>
            </a:r>
            <a:r>
              <a:rPr lang="en-US" sz="1200" b="0" i="0" kern="1200" dirty="0" err="1" smtClean="0">
                <a:solidFill>
                  <a:schemeClr val="tx1"/>
                </a:solidFill>
                <a:latin typeface="+mn-lt"/>
                <a:ea typeface="+mn-ea"/>
                <a:cs typeface="+mn-cs"/>
              </a:rPr>
              <a:t>thaumatin</a:t>
            </a:r>
            <a:r>
              <a:rPr lang="en-US" sz="1200" b="0" i="0" kern="1200" dirty="0" smtClean="0">
                <a:solidFill>
                  <a:schemeClr val="tx1"/>
                </a:solidFill>
                <a:latin typeface="+mn-lt"/>
                <a:ea typeface="+mn-ea"/>
                <a:cs typeface="+mn-cs"/>
              </a:rPr>
              <a:t>, a natural sweetener I hadn't yet heard about).</a:t>
            </a:r>
          </a:p>
          <a:p>
            <a:pPr fontAlgn="base"/>
            <a:r>
              <a:rPr lang="en-US" sz="1200" b="0" i="0" kern="1200" dirty="0" smtClean="0">
                <a:solidFill>
                  <a:schemeClr val="tx1"/>
                </a:solidFill>
                <a:latin typeface="+mn-lt"/>
                <a:ea typeface="+mn-ea"/>
                <a:cs typeface="+mn-cs"/>
              </a:rPr>
              <a:t>My previous modus operandi would be to whip out my </a:t>
            </a:r>
            <a:r>
              <a:rPr lang="en-US" sz="1200" b="0" i="0" kern="1200" dirty="0" err="1" smtClean="0">
                <a:solidFill>
                  <a:schemeClr val="tx1"/>
                </a:solidFill>
                <a:latin typeface="+mn-lt"/>
                <a:ea typeface="+mn-ea"/>
                <a:cs typeface="+mn-cs"/>
              </a:rPr>
              <a:t>iPhone</a:t>
            </a:r>
            <a:r>
              <a:rPr lang="en-US" sz="1200" b="0" i="0" kern="1200" dirty="0" smtClean="0">
                <a:solidFill>
                  <a:schemeClr val="tx1"/>
                </a:solidFill>
                <a:latin typeface="+mn-lt"/>
                <a:ea typeface="+mn-ea"/>
                <a:cs typeface="+mn-cs"/>
              </a:rPr>
              <a:t> and do a quick Google search, but this app from Center for Science in the Public Interest (CSPI) may offer a shortcut. It provides a brief description of over 130 additives, along with an overall evaluation of either "safe," "cut back," "caution," "avoid," or "certain people should avoid." Even if I don't always agree with the rating, I appreciate the summary, so I can make my own informed decision about whether or not to let an ingredient into my grocery cart.</a:t>
            </a:r>
          </a:p>
          <a:p>
            <a:endParaRPr lang="en-US" dirty="0"/>
          </a:p>
        </p:txBody>
      </p:sp>
      <p:sp>
        <p:nvSpPr>
          <p:cNvPr id="4" name="Slide Number Placeholder 3"/>
          <p:cNvSpPr>
            <a:spLocks noGrp="1"/>
          </p:cNvSpPr>
          <p:nvPr>
            <p:ph type="sldNum" sz="quarter" idx="10"/>
          </p:nvPr>
        </p:nvSpPr>
        <p:spPr/>
        <p:txBody>
          <a:bodyPr/>
          <a:lstStyle/>
          <a:p>
            <a:fld id="{17A38251-B340-4CA8-A71E-B2EFC5C03698}"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 love to get creative in the kitchen, but I also find inspiration from browsing existing recipes. From new ways to enjoy staples, like quinoa, to ideas based on course (salads, side dishes, soups), cuisine (Cajun, Moroccan, Southwest...), or special diet (gluten free, vegan, low sodium), this app is fun, user-friendly, and offers some pretty cool features, including shopping lists, meal planners, and "On Hand," which provides suggestions based on typing in the ingredients you already have.</a:t>
            </a:r>
            <a:endParaRPr lang="en-US" dirty="0"/>
          </a:p>
        </p:txBody>
      </p:sp>
      <p:sp>
        <p:nvSpPr>
          <p:cNvPr id="4" name="Slide Number Placeholder 3"/>
          <p:cNvSpPr>
            <a:spLocks noGrp="1"/>
          </p:cNvSpPr>
          <p:nvPr>
            <p:ph type="sldNum" sz="quarter" idx="10"/>
          </p:nvPr>
        </p:nvSpPr>
        <p:spPr/>
        <p:txBody>
          <a:bodyPr/>
          <a:lstStyle/>
          <a:p>
            <a:fld id="{17A38251-B340-4CA8-A71E-B2EFC5C03698}"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I recently moved to a new neighborhood, so I'm still getting to know the healthy selections in my area. Seamless is making it easier, because I can narrow my take out options by the designation 'healthy,' or search ethnic cuisines known for healthy dishes, like Japanese and Mediterranean.</a:t>
            </a:r>
          </a:p>
          <a:p>
            <a:pPr fontAlgn="base"/>
            <a:r>
              <a:rPr lang="en-US" sz="1200" b="0" i="0" kern="1200" dirty="0" smtClean="0">
                <a:solidFill>
                  <a:schemeClr val="tx1"/>
                </a:solidFill>
                <a:latin typeface="+mn-lt"/>
                <a:ea typeface="+mn-ea"/>
                <a:cs typeface="+mn-cs"/>
              </a:rPr>
              <a:t>Even better, I can sort further based on price, rating, distance, estimated delivery time, or new restaurants only, and once my order is placed, a tracker will let me know when it's ready. Healthy convenience.</a:t>
            </a:r>
          </a:p>
          <a:p>
            <a:endParaRPr lang="en-US" dirty="0"/>
          </a:p>
        </p:txBody>
      </p:sp>
      <p:sp>
        <p:nvSpPr>
          <p:cNvPr id="4" name="Slide Number Placeholder 3"/>
          <p:cNvSpPr>
            <a:spLocks noGrp="1"/>
          </p:cNvSpPr>
          <p:nvPr>
            <p:ph type="sldNum" sz="quarter" idx="10"/>
          </p:nvPr>
        </p:nvSpPr>
        <p:spPr/>
        <p:txBody>
          <a:bodyPr/>
          <a:lstStyle/>
          <a:p>
            <a:fld id="{17A38251-B340-4CA8-A71E-B2EFC5C03698}"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This multifaceted app shows users how to select sustainable seafood options, both regionally and nationally, by using a red, yellow, or green rating (red means either overfished or caught or farmed in ways that harm other marine life or the environment; yellow means better, and green indicates the best all around options for the environment).</a:t>
            </a:r>
          </a:p>
          <a:p>
            <a:pPr fontAlgn="base"/>
            <a:r>
              <a:rPr lang="en-US" sz="1200" b="0" i="0" kern="1200" dirty="0" smtClean="0">
                <a:solidFill>
                  <a:schemeClr val="tx1"/>
                </a:solidFill>
                <a:latin typeface="+mn-lt"/>
                <a:ea typeface="+mn-ea"/>
                <a:cs typeface="+mn-cs"/>
              </a:rPr>
              <a:t>But my favorite tool is the "Super Green" list, which includes sustainable choices that are also low in common contaminants, like mercury and PCBs, and high in healthy omega-3 fatty acids. Based on the app, I see Alaskan salmon in my hubby's future.</a:t>
            </a:r>
          </a:p>
          <a:p>
            <a:endParaRPr lang="en-US" dirty="0"/>
          </a:p>
        </p:txBody>
      </p:sp>
      <p:sp>
        <p:nvSpPr>
          <p:cNvPr id="4" name="Slide Number Placeholder 3"/>
          <p:cNvSpPr>
            <a:spLocks noGrp="1"/>
          </p:cNvSpPr>
          <p:nvPr>
            <p:ph type="sldNum" sz="quarter" idx="10"/>
          </p:nvPr>
        </p:nvSpPr>
        <p:spPr/>
        <p:txBody>
          <a:bodyPr/>
          <a:lstStyle/>
          <a:p>
            <a:fld id="{17A38251-B340-4CA8-A71E-B2EFC5C03698}"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addition to helping me find healthy alternatives to fast food wherever I am, this app identifies healthy food markets, juice joints, coffee houses, artisan food shops, vegan options, and farmer's markets. I even found some new spots in my own neighborhood I hadn't heard about yet, and I can suggest my own favorites that are missing. Love, love, love.</a:t>
            </a:r>
            <a:endParaRPr lang="en-US" dirty="0"/>
          </a:p>
        </p:txBody>
      </p:sp>
      <p:sp>
        <p:nvSpPr>
          <p:cNvPr id="4" name="Slide Number Placeholder 3"/>
          <p:cNvSpPr>
            <a:spLocks noGrp="1"/>
          </p:cNvSpPr>
          <p:nvPr>
            <p:ph type="sldNum" sz="quarter" idx="10"/>
          </p:nvPr>
        </p:nvSpPr>
        <p:spPr/>
        <p:txBody>
          <a:bodyPr/>
          <a:lstStyle/>
          <a:p>
            <a:fld id="{17A38251-B340-4CA8-A71E-B2EFC5C03698}"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What doesn't this app do? </a:t>
            </a:r>
            <a:r>
              <a:rPr lang="en-US" sz="1200" b="0" i="0" kern="1200" dirty="0" err="1" smtClean="0">
                <a:solidFill>
                  <a:schemeClr val="tx1"/>
                </a:solidFill>
                <a:latin typeface="+mn-lt"/>
                <a:ea typeface="+mn-ea"/>
                <a:cs typeface="+mn-cs"/>
              </a:rPr>
              <a:t>Fooducate's</a:t>
            </a:r>
            <a:r>
              <a:rPr lang="en-US" sz="1200" b="0" i="0" kern="1200" dirty="0" smtClean="0">
                <a:solidFill>
                  <a:schemeClr val="tx1"/>
                </a:solidFill>
                <a:latin typeface="+mn-lt"/>
                <a:ea typeface="+mn-ea"/>
                <a:cs typeface="+mn-cs"/>
              </a:rPr>
              <a:t> database contains over 200,000 products, each with a letter grade based on nutritional value, along with things to know about a product (like if it contains any artificial additives), and healthy alternatives. Using your phone's camera, you can also scan a product's UPC code to access quick info.</a:t>
            </a:r>
          </a:p>
          <a:p>
            <a:pPr fontAlgn="base"/>
            <a:r>
              <a:rPr lang="en-US" sz="1200" b="0" i="0" kern="1200" dirty="0" smtClean="0">
                <a:solidFill>
                  <a:schemeClr val="tx1"/>
                </a:solidFill>
                <a:latin typeface="+mn-lt"/>
                <a:ea typeface="+mn-ea"/>
                <a:cs typeface="+mn-cs"/>
              </a:rPr>
              <a:t>I tried it with my unsweetened almond milk, and it suggested a DIY recipe for how to make my own (which I have done, but not in a while, so good reminder!). The app also allows you to search for foods by category or brand name, so if I'm at a market and want to look for the healthiest mustard for example, I can search the app first, rather than having to inspect every jar on the shelf.</a:t>
            </a:r>
          </a:p>
          <a:p>
            <a:endParaRPr lang="en-US" dirty="0"/>
          </a:p>
        </p:txBody>
      </p:sp>
      <p:sp>
        <p:nvSpPr>
          <p:cNvPr id="4" name="Slide Number Placeholder 3"/>
          <p:cNvSpPr>
            <a:spLocks noGrp="1"/>
          </p:cNvSpPr>
          <p:nvPr>
            <p:ph type="sldNum" sz="quarter" idx="10"/>
          </p:nvPr>
        </p:nvSpPr>
        <p:spPr/>
        <p:txBody>
          <a:bodyPr/>
          <a:lstStyle/>
          <a:p>
            <a:fld id="{17A38251-B340-4CA8-A71E-B2EFC5C03698}"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F0036C8-F024-4E51-AC50-AC6708444403}" type="datetimeFigureOut">
              <a:rPr lang="en-US" smtClean="0"/>
              <a:t>5/3/2014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793995D-BA6D-450E-88EB-7FA5A1CA3A8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0036C8-F024-4E51-AC50-AC6708444403}"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3995D-BA6D-450E-88EB-7FA5A1CA3A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0036C8-F024-4E51-AC50-AC6708444403}"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3995D-BA6D-450E-88EB-7FA5A1CA3A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0036C8-F024-4E51-AC50-AC6708444403}"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3995D-BA6D-450E-88EB-7FA5A1CA3A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0036C8-F024-4E51-AC50-AC6708444403}"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3995D-BA6D-450E-88EB-7FA5A1CA3A8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0036C8-F024-4E51-AC50-AC6708444403}" type="datetimeFigureOut">
              <a:rPr lang="en-US" smtClean="0"/>
              <a:t>5/3/2014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3995D-BA6D-450E-88EB-7FA5A1CA3A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F0036C8-F024-4E51-AC50-AC6708444403}" type="datetimeFigureOut">
              <a:rPr lang="en-US" smtClean="0"/>
              <a:t>5/3/2014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3995D-BA6D-450E-88EB-7FA5A1CA3A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0036C8-F024-4E51-AC50-AC6708444403}" type="datetimeFigureOut">
              <a:rPr lang="en-US" smtClean="0"/>
              <a:t>5/3/2014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3995D-BA6D-450E-88EB-7FA5A1CA3A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036C8-F024-4E51-AC50-AC6708444403}" type="datetimeFigureOut">
              <a:rPr lang="en-US" smtClean="0"/>
              <a:t>5/3/2014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3995D-BA6D-450E-88EB-7FA5A1CA3A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0036C8-F024-4E51-AC50-AC6708444403}" type="datetimeFigureOut">
              <a:rPr lang="en-US" smtClean="0"/>
              <a:t>5/3/2014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3995D-BA6D-450E-88EB-7FA5A1CA3A8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F0036C8-F024-4E51-AC50-AC6708444403}" type="datetimeFigureOut">
              <a:rPr lang="en-US" smtClean="0"/>
              <a:t>5/3/2014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793995D-BA6D-450E-88EB-7FA5A1CA3A8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0036C8-F024-4E51-AC50-AC6708444403}" type="datetimeFigureOut">
              <a:rPr lang="en-US" smtClean="0"/>
              <a:t>5/3/2014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3995D-BA6D-450E-88EB-7FA5A1CA3A8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tunes.apple.com/us/app/seasonal-and-simple/id533491491?mt=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choosemyplate.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cnn.com/2014/04/30/health/healthy-eating-apps/index.html?hpt=hp_c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wg.org/foodnews/?tag=2012FoodnewsAd&amp;gclid=CPD-1br0j74CFXIOOgodwH4A_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cspinet.org/new/201104111.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wholefoodsmarket.com/app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seamless.com/?a=915&amp;cm_mmc=OTH-_-SEM-_-Goog-_-Brand&amp;gclid=CL2Ine_1j74CFeMSOgod-T8APQ&amp;utm_medium=cpc&amp;ef_id=UvKjJQAAAWgkkj4v:20140503140347:s&amp;utm_campaign=OTH-+Seamless+Brand&amp;utm_source=goog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seafoodwatch.org/cr/SeafoodWatch/web/sfw_iPhone.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itunes.apple.com/us/app/food-tripping/id633720942?mt=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fooducate.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Apps and other nutrition info</a:t>
            </a:r>
            <a:endParaRPr lang="en-US" dirty="0"/>
          </a:p>
        </p:txBody>
      </p:sp>
      <p:sp>
        <p:nvSpPr>
          <p:cNvPr id="3" name="Subtitle 2"/>
          <p:cNvSpPr>
            <a:spLocks noGrp="1"/>
          </p:cNvSpPr>
          <p:nvPr>
            <p:ph type="subTitle" idx="1"/>
          </p:nvPr>
        </p:nvSpPr>
        <p:spPr/>
        <p:txBody>
          <a:bodyPr/>
          <a:lstStyle/>
          <a:p>
            <a:r>
              <a:rPr lang="en-US" dirty="0" smtClean="0"/>
              <a:t>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Situation: Is spaghetti squash still in season?</a:t>
            </a:r>
            <a:endParaRPr lang="en-US" dirty="0"/>
          </a:p>
        </p:txBody>
      </p:sp>
      <p:sp>
        <p:nvSpPr>
          <p:cNvPr id="4" name="TextBox 3"/>
          <p:cNvSpPr txBox="1"/>
          <p:nvPr/>
        </p:nvSpPr>
        <p:spPr>
          <a:xfrm>
            <a:off x="381000" y="2286000"/>
            <a:ext cx="2362200" cy="2554545"/>
          </a:xfrm>
          <a:prstGeom prst="rect">
            <a:avLst/>
          </a:prstGeom>
          <a:noFill/>
        </p:spPr>
        <p:txBody>
          <a:bodyPr wrap="square" rtlCol="0">
            <a:spAutoFit/>
          </a:bodyPr>
          <a:lstStyle/>
          <a:p>
            <a:r>
              <a:rPr lang="en-US" sz="4000" b="1" dirty="0"/>
              <a:t>App: Seasonal and Simple</a:t>
            </a:r>
            <a:endParaRPr lang="en-US" sz="4000" dirty="0"/>
          </a:p>
        </p:txBody>
      </p:sp>
      <p:pic>
        <p:nvPicPr>
          <p:cNvPr id="6146" name="Picture 2">
            <a:hlinkClick r:id="rId3"/>
          </p:cNvPr>
          <p:cNvPicPr>
            <a:picLocks noGrp="1" noChangeAspect="1" noChangeArrowheads="1"/>
          </p:cNvPicPr>
          <p:nvPr>
            <p:ph idx="1"/>
          </p:nvPr>
        </p:nvPicPr>
        <p:blipFill>
          <a:blip r:embed="rId4" cstate="print"/>
          <a:srcRect l="31507" t="10534" r="13699" b="6625"/>
          <a:stretch>
            <a:fillRect/>
          </a:stretch>
        </p:blipFill>
        <p:spPr bwMode="auto">
          <a:xfrm>
            <a:off x="3047999" y="1341120"/>
            <a:ext cx="5773271" cy="490728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Situation: Is this popcorn non-GMO?</a:t>
            </a:r>
            <a:endParaRPr lang="en-US" dirty="0"/>
          </a:p>
        </p:txBody>
      </p:sp>
      <p:sp>
        <p:nvSpPr>
          <p:cNvPr id="4" name="Content Placeholder 3"/>
          <p:cNvSpPr>
            <a:spLocks noGrp="1"/>
          </p:cNvSpPr>
          <p:nvPr>
            <p:ph sz="half" idx="1"/>
          </p:nvPr>
        </p:nvSpPr>
        <p:spPr>
          <a:xfrm>
            <a:off x="457200" y="1920085"/>
            <a:ext cx="2743200" cy="4434840"/>
          </a:xfrm>
        </p:spPr>
        <p:txBody>
          <a:bodyPr>
            <a:normAutofit/>
          </a:bodyPr>
          <a:lstStyle/>
          <a:p>
            <a:pPr>
              <a:buNone/>
            </a:pPr>
            <a:r>
              <a:rPr lang="en-US" sz="4000" b="1" dirty="0" smtClean="0"/>
              <a:t>App: </a:t>
            </a:r>
          </a:p>
          <a:p>
            <a:pPr>
              <a:buNone/>
            </a:pPr>
            <a:r>
              <a:rPr lang="en-US" sz="4000" b="1" dirty="0" smtClean="0"/>
              <a:t>Non-GMO Project</a:t>
            </a:r>
            <a:endParaRPr lang="en-US" sz="4000" dirty="0"/>
          </a:p>
        </p:txBody>
      </p:sp>
      <p:pic>
        <p:nvPicPr>
          <p:cNvPr id="9218" name="Picture 2"/>
          <p:cNvPicPr>
            <a:picLocks noGrp="1" noChangeAspect="1" noChangeArrowheads="1"/>
          </p:cNvPicPr>
          <p:nvPr>
            <p:ph sz="half" idx="2"/>
          </p:nvPr>
        </p:nvPicPr>
        <p:blipFill>
          <a:blip r:embed="rId3" cstate="print"/>
          <a:srcRect l="10959" t="5407" r="12329" b="16625"/>
          <a:stretch>
            <a:fillRect/>
          </a:stretch>
        </p:blipFill>
        <p:spPr bwMode="auto">
          <a:xfrm>
            <a:off x="3276600" y="2743200"/>
            <a:ext cx="5467350" cy="3124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Situation: I've been rushing around all day, but I want to slow my pace as I eat.</a:t>
            </a:r>
            <a:endParaRPr lang="en-US" dirty="0"/>
          </a:p>
        </p:txBody>
      </p:sp>
      <p:sp>
        <p:nvSpPr>
          <p:cNvPr id="3" name="Content Placeholder 2"/>
          <p:cNvSpPr>
            <a:spLocks noGrp="1"/>
          </p:cNvSpPr>
          <p:nvPr>
            <p:ph sz="half" idx="1"/>
          </p:nvPr>
        </p:nvSpPr>
        <p:spPr>
          <a:xfrm>
            <a:off x="457200" y="1920085"/>
            <a:ext cx="2819400" cy="4434840"/>
          </a:xfrm>
        </p:spPr>
        <p:txBody>
          <a:bodyPr>
            <a:normAutofit/>
          </a:bodyPr>
          <a:lstStyle/>
          <a:p>
            <a:pPr>
              <a:buNone/>
            </a:pPr>
            <a:r>
              <a:rPr lang="en-US" sz="4000" b="1" dirty="0" smtClean="0"/>
              <a:t>App: </a:t>
            </a:r>
          </a:p>
          <a:p>
            <a:pPr>
              <a:buNone/>
            </a:pPr>
            <a:r>
              <a:rPr lang="en-US" sz="4000" b="1" dirty="0" smtClean="0"/>
              <a:t>Eat Slower</a:t>
            </a:r>
            <a:endParaRPr lang="en-US" sz="4000" dirty="0"/>
          </a:p>
        </p:txBody>
      </p:sp>
      <p:pic>
        <p:nvPicPr>
          <p:cNvPr id="10243" name="Picture 3"/>
          <p:cNvPicPr>
            <a:picLocks noGrp="1" noChangeAspect="1" noChangeArrowheads="1"/>
          </p:cNvPicPr>
          <p:nvPr>
            <p:ph sz="half" idx="2"/>
          </p:nvPr>
        </p:nvPicPr>
        <p:blipFill>
          <a:blip r:embed="rId3" cstate="print"/>
          <a:srcRect l="31803" t="10714" r="15990" b="14286"/>
          <a:stretch>
            <a:fillRect/>
          </a:stretch>
        </p:blipFill>
        <p:spPr bwMode="auto">
          <a:xfrm>
            <a:off x="3704772" y="1981200"/>
            <a:ext cx="4811486" cy="3886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Plus two more….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Choosemyplate.gov</a:t>
            </a:r>
            <a:endParaRPr lang="en-US" dirty="0"/>
          </a:p>
        </p:txBody>
      </p:sp>
      <p:pic>
        <p:nvPicPr>
          <p:cNvPr id="12290" name="Picture 2">
            <a:hlinkClick r:id="rId3"/>
          </p:cNvPr>
          <p:cNvPicPr>
            <a:picLocks noGrp="1" noChangeAspect="1" noChangeArrowheads="1"/>
          </p:cNvPicPr>
          <p:nvPr>
            <p:ph idx="1"/>
          </p:nvPr>
        </p:nvPicPr>
        <p:blipFill>
          <a:blip r:embed="rId4" cstate="print"/>
          <a:srcRect l="12688" t="7993" r="13135" b="5208"/>
          <a:stretch>
            <a:fillRect/>
          </a:stretch>
        </p:blipFill>
        <p:spPr bwMode="auto">
          <a:xfrm>
            <a:off x="1295400" y="1905000"/>
            <a:ext cx="6934200" cy="456197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Myfitnesspal</a:t>
            </a:r>
            <a:endParaRPr lang="en-US" dirty="0"/>
          </a:p>
        </p:txBody>
      </p:sp>
      <p:sp>
        <p:nvSpPr>
          <p:cNvPr id="3" name="Content Placeholder 2"/>
          <p:cNvSpPr>
            <a:spLocks noGrp="1"/>
          </p:cNvSpPr>
          <p:nvPr>
            <p:ph sz="half" idx="1"/>
          </p:nvPr>
        </p:nvSpPr>
        <p:spPr>
          <a:xfrm>
            <a:off x="457200" y="1920085"/>
            <a:ext cx="2514600" cy="3185315"/>
          </a:xfrm>
        </p:spPr>
        <p:txBody>
          <a:bodyPr>
            <a:normAutofit/>
          </a:bodyPr>
          <a:lstStyle/>
          <a:p>
            <a:pPr>
              <a:buNone/>
            </a:pPr>
            <a:r>
              <a:rPr lang="en-US" sz="4000" dirty="0" smtClean="0"/>
              <a:t>App:</a:t>
            </a:r>
          </a:p>
          <a:p>
            <a:pPr>
              <a:buNone/>
            </a:pPr>
            <a:r>
              <a:rPr lang="en-US" sz="4000" dirty="0" smtClean="0"/>
              <a:t>My</a:t>
            </a:r>
          </a:p>
          <a:p>
            <a:pPr>
              <a:buNone/>
            </a:pPr>
            <a:r>
              <a:rPr lang="en-US" sz="4000" dirty="0" smtClean="0"/>
              <a:t>Fitness</a:t>
            </a:r>
          </a:p>
          <a:p>
            <a:pPr>
              <a:buNone/>
            </a:pPr>
            <a:r>
              <a:rPr lang="en-US" sz="4000" dirty="0" smtClean="0"/>
              <a:t>Pal</a:t>
            </a:r>
            <a:endParaRPr lang="en-US" sz="4000" dirty="0"/>
          </a:p>
        </p:txBody>
      </p:sp>
      <p:pic>
        <p:nvPicPr>
          <p:cNvPr id="11266" name="Picture 2"/>
          <p:cNvPicPr>
            <a:picLocks noGrp="1" noChangeAspect="1" noChangeArrowheads="1"/>
          </p:cNvPicPr>
          <p:nvPr>
            <p:ph sz="half" idx="2"/>
          </p:nvPr>
        </p:nvPicPr>
        <p:blipFill>
          <a:blip r:embed="rId3" cstate="print"/>
          <a:srcRect l="5660" t="5359" r="13208" b="14098"/>
          <a:stretch>
            <a:fillRect/>
          </a:stretch>
        </p:blipFill>
        <p:spPr bwMode="auto">
          <a:xfrm>
            <a:off x="2743200" y="2438400"/>
            <a:ext cx="5788024" cy="3230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10512"/>
          </a:xfrm>
        </p:spPr>
        <p:txBody>
          <a:bodyPr>
            <a:normAutofit fontScale="90000"/>
          </a:bodyPr>
          <a:lstStyle/>
          <a:p>
            <a:r>
              <a:rPr lang="en-US" b="1" dirty="0" smtClean="0"/>
              <a:t>10 healthy eating apps this </a:t>
            </a:r>
            <a:r>
              <a:rPr lang="en-US" b="1" smtClean="0"/>
              <a:t>nutritionist loves</a:t>
            </a:r>
            <a:r>
              <a:rPr lang="en-US" b="1" dirty="0" smtClean="0"/>
              <a:t/>
            </a:r>
            <a:br>
              <a:rPr lang="en-US" b="1" dirty="0" smtClean="0"/>
            </a:br>
            <a:endParaRPr lang="en-US" dirty="0"/>
          </a:p>
        </p:txBody>
      </p:sp>
      <p:sp>
        <p:nvSpPr>
          <p:cNvPr id="3" name="Content Placeholder 2"/>
          <p:cNvSpPr>
            <a:spLocks noGrp="1"/>
          </p:cNvSpPr>
          <p:nvPr>
            <p:ph idx="1"/>
          </p:nvPr>
        </p:nvSpPr>
        <p:spPr>
          <a:xfrm>
            <a:off x="457200" y="2743200"/>
            <a:ext cx="8229600" cy="2362200"/>
          </a:xfrm>
        </p:spPr>
        <p:txBody>
          <a:bodyPr>
            <a:normAutofit/>
          </a:bodyPr>
          <a:lstStyle/>
          <a:p>
            <a:pPr fontAlgn="base"/>
            <a:r>
              <a:rPr lang="en-US" dirty="0" smtClean="0"/>
              <a:t>By </a:t>
            </a:r>
            <a:r>
              <a:rPr lang="en-US" b="1" dirty="0" smtClean="0"/>
              <a:t>Cynthia Sass</a:t>
            </a:r>
            <a:r>
              <a:rPr lang="en-US" dirty="0" smtClean="0"/>
              <a:t>, Health.com on CNN</a:t>
            </a:r>
          </a:p>
          <a:p>
            <a:pPr fontAlgn="base"/>
            <a:r>
              <a:rPr lang="en-US" dirty="0" smtClean="0"/>
              <a:t>Wed April 30, 2014</a:t>
            </a:r>
          </a:p>
          <a:p>
            <a:r>
              <a:rPr lang="en-US" dirty="0" smtClean="0">
                <a:hlinkClick r:id="rId3"/>
              </a:rPr>
              <a:t>http://www.cnn.com/2014/04/30/health/healthy-eating-apps/index.html?hpt=hp_c3</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rmAutofit fontScale="90000"/>
          </a:bodyPr>
          <a:lstStyle/>
          <a:p>
            <a:r>
              <a:rPr lang="en-US" b="1" dirty="0" smtClean="0"/>
              <a:t>Situation: Yikes! Organic pineapple is twice the price. Is it OK to buy the non-organic?</a:t>
            </a:r>
            <a:endParaRPr lang="en-US" dirty="0"/>
          </a:p>
        </p:txBody>
      </p:sp>
      <p:pic>
        <p:nvPicPr>
          <p:cNvPr id="1026" name="Picture 2">
            <a:hlinkClick r:id="rId3"/>
          </p:cNvPr>
          <p:cNvPicPr>
            <a:picLocks noGrp="1" noChangeAspect="1" noChangeArrowheads="1"/>
          </p:cNvPicPr>
          <p:nvPr>
            <p:ph idx="1"/>
          </p:nvPr>
        </p:nvPicPr>
        <p:blipFill>
          <a:blip r:embed="rId4" cstate="print"/>
          <a:srcRect l="31259" t="15556" r="16267" b="6667"/>
          <a:stretch>
            <a:fillRect/>
          </a:stretch>
        </p:blipFill>
        <p:spPr bwMode="auto">
          <a:xfrm>
            <a:off x="3962400" y="2590800"/>
            <a:ext cx="4648200" cy="3873500"/>
          </a:xfrm>
          <a:prstGeom prst="rect">
            <a:avLst/>
          </a:prstGeom>
          <a:noFill/>
          <a:ln w="9525">
            <a:noFill/>
            <a:miter lim="800000"/>
            <a:headEnd/>
            <a:tailEnd/>
          </a:ln>
        </p:spPr>
      </p:pic>
      <p:sp>
        <p:nvSpPr>
          <p:cNvPr id="5" name="TextBox 4"/>
          <p:cNvSpPr txBox="1"/>
          <p:nvPr/>
        </p:nvSpPr>
        <p:spPr>
          <a:xfrm>
            <a:off x="457200" y="2667000"/>
            <a:ext cx="2971800" cy="1938992"/>
          </a:xfrm>
          <a:prstGeom prst="rect">
            <a:avLst/>
          </a:prstGeom>
          <a:noFill/>
        </p:spPr>
        <p:txBody>
          <a:bodyPr wrap="square" rtlCol="0">
            <a:spAutoFit/>
          </a:bodyPr>
          <a:lstStyle/>
          <a:p>
            <a:pPr algn="ctr"/>
            <a:r>
              <a:rPr lang="en-US" sz="4000" dirty="0" smtClean="0"/>
              <a:t>App:  </a:t>
            </a:r>
          </a:p>
          <a:p>
            <a:pPr algn="ctr"/>
            <a:r>
              <a:rPr lang="en-US" sz="4000" dirty="0" smtClean="0"/>
              <a:t>Dirty Dozen</a:t>
            </a:r>
          </a:p>
          <a:p>
            <a:pPr algn="ctr"/>
            <a:r>
              <a:rPr lang="en-US" sz="4000" dirty="0" smtClean="0"/>
              <a:t> by EWG</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Situation: I need to look up a food additive, stat!</a:t>
            </a:r>
            <a:endParaRPr lang="en-US" dirty="0"/>
          </a:p>
        </p:txBody>
      </p:sp>
      <p:pic>
        <p:nvPicPr>
          <p:cNvPr id="2050" name="Picture 2">
            <a:hlinkClick r:id="rId3"/>
          </p:cNvPr>
          <p:cNvPicPr>
            <a:picLocks noGrp="1" noChangeAspect="1" noChangeArrowheads="1"/>
          </p:cNvPicPr>
          <p:nvPr>
            <p:ph idx="1"/>
          </p:nvPr>
        </p:nvPicPr>
        <p:blipFill>
          <a:blip r:embed="rId4" cstate="print"/>
          <a:srcRect l="30480" t="27089" r="15839" b="8680"/>
          <a:stretch>
            <a:fillRect/>
          </a:stretch>
        </p:blipFill>
        <p:spPr bwMode="auto">
          <a:xfrm>
            <a:off x="3276600" y="2819400"/>
            <a:ext cx="5436973" cy="3657600"/>
          </a:xfrm>
          <a:prstGeom prst="rect">
            <a:avLst/>
          </a:prstGeom>
          <a:noFill/>
          <a:ln w="9525">
            <a:noFill/>
            <a:miter lim="800000"/>
            <a:headEnd/>
            <a:tailEnd/>
          </a:ln>
        </p:spPr>
      </p:pic>
      <p:sp>
        <p:nvSpPr>
          <p:cNvPr id="5" name="TextBox 4"/>
          <p:cNvSpPr txBox="1"/>
          <p:nvPr/>
        </p:nvSpPr>
        <p:spPr>
          <a:xfrm>
            <a:off x="304800" y="2895600"/>
            <a:ext cx="2590800" cy="1938992"/>
          </a:xfrm>
          <a:prstGeom prst="rect">
            <a:avLst/>
          </a:prstGeom>
          <a:noFill/>
        </p:spPr>
        <p:txBody>
          <a:bodyPr wrap="square" rtlCol="0">
            <a:spAutoFit/>
          </a:bodyPr>
          <a:lstStyle/>
          <a:p>
            <a:pPr algn="ctr"/>
            <a:r>
              <a:rPr lang="en-US" sz="4000" b="1" dirty="0"/>
              <a:t>App: Chemical Cuisine</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Situation: I have a ton of leftover mint (or other ingredient). What should I do with it?</a:t>
            </a:r>
            <a:endParaRPr lang="en-US" dirty="0"/>
          </a:p>
        </p:txBody>
      </p:sp>
      <p:pic>
        <p:nvPicPr>
          <p:cNvPr id="7170" name="Picture 2">
            <a:hlinkClick r:id="rId3"/>
          </p:cNvPr>
          <p:cNvPicPr>
            <a:picLocks noGrp="1" noChangeAspect="1" noChangeArrowheads="1"/>
          </p:cNvPicPr>
          <p:nvPr>
            <p:ph idx="1"/>
          </p:nvPr>
        </p:nvPicPr>
        <p:blipFill>
          <a:blip r:embed="rId4" cstate="print"/>
          <a:srcRect l="18768" t="13201" r="13887" b="5208"/>
          <a:stretch>
            <a:fillRect/>
          </a:stretch>
        </p:blipFill>
        <p:spPr bwMode="auto">
          <a:xfrm>
            <a:off x="3276600" y="2514600"/>
            <a:ext cx="5257800" cy="3581400"/>
          </a:xfrm>
          <a:prstGeom prst="rect">
            <a:avLst/>
          </a:prstGeom>
          <a:noFill/>
          <a:ln w="9525">
            <a:noFill/>
            <a:miter lim="800000"/>
            <a:headEnd/>
            <a:tailEnd/>
          </a:ln>
        </p:spPr>
      </p:pic>
      <p:sp>
        <p:nvSpPr>
          <p:cNvPr id="5" name="TextBox 4"/>
          <p:cNvSpPr txBox="1"/>
          <p:nvPr/>
        </p:nvSpPr>
        <p:spPr>
          <a:xfrm>
            <a:off x="685800" y="2819400"/>
            <a:ext cx="2057400" cy="2554545"/>
          </a:xfrm>
          <a:prstGeom prst="rect">
            <a:avLst/>
          </a:prstGeom>
          <a:noFill/>
        </p:spPr>
        <p:txBody>
          <a:bodyPr wrap="square" rtlCol="0">
            <a:spAutoFit/>
          </a:bodyPr>
          <a:lstStyle/>
          <a:p>
            <a:r>
              <a:rPr lang="en-US" sz="4000" b="1" dirty="0"/>
              <a:t>App: Whole Foods Recipes</a:t>
            </a: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Situation: I need a healthy meal delivered to my door</a:t>
            </a:r>
            <a:endParaRPr lang="en-US" dirty="0"/>
          </a:p>
        </p:txBody>
      </p:sp>
      <p:sp>
        <p:nvSpPr>
          <p:cNvPr id="3" name="Content Placeholder 2"/>
          <p:cNvSpPr>
            <a:spLocks noGrp="1"/>
          </p:cNvSpPr>
          <p:nvPr>
            <p:ph idx="1"/>
          </p:nvPr>
        </p:nvSpPr>
        <p:spPr>
          <a:xfrm>
            <a:off x="9677400" y="2133600"/>
            <a:ext cx="4724400" cy="4389120"/>
          </a:xfrm>
        </p:spPr>
        <p:txBody>
          <a:bodyPr>
            <a:normAutofit/>
          </a:bodyPr>
          <a:lstStyle/>
          <a:p>
            <a:endParaRPr lang="en-US" dirty="0"/>
          </a:p>
        </p:txBody>
      </p:sp>
      <p:sp>
        <p:nvSpPr>
          <p:cNvPr id="4" name="TextBox 3"/>
          <p:cNvSpPr txBox="1"/>
          <p:nvPr/>
        </p:nvSpPr>
        <p:spPr>
          <a:xfrm>
            <a:off x="533400" y="2362200"/>
            <a:ext cx="2667000" cy="1323439"/>
          </a:xfrm>
          <a:prstGeom prst="rect">
            <a:avLst/>
          </a:prstGeom>
          <a:noFill/>
        </p:spPr>
        <p:txBody>
          <a:bodyPr wrap="square" rtlCol="0">
            <a:spAutoFit/>
          </a:bodyPr>
          <a:lstStyle/>
          <a:p>
            <a:r>
              <a:rPr lang="en-US" sz="4000" b="1" dirty="0"/>
              <a:t>App: Seamless</a:t>
            </a:r>
            <a:endParaRPr lang="en-US" sz="4000" dirty="0"/>
          </a:p>
        </p:txBody>
      </p:sp>
      <p:pic>
        <p:nvPicPr>
          <p:cNvPr id="8194" name="Picture 2">
            <a:hlinkClick r:id="rId3"/>
          </p:cNvPr>
          <p:cNvPicPr>
            <a:picLocks noChangeAspect="1" noChangeArrowheads="1"/>
          </p:cNvPicPr>
          <p:nvPr/>
        </p:nvPicPr>
        <p:blipFill>
          <a:blip r:embed="rId4" cstate="print"/>
          <a:srcRect l="11127" t="8333" r="10981" b="6250"/>
          <a:stretch>
            <a:fillRect/>
          </a:stretch>
        </p:blipFill>
        <p:spPr bwMode="auto">
          <a:xfrm>
            <a:off x="3581400" y="3048000"/>
            <a:ext cx="5334000" cy="328863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29512"/>
          </a:xfrm>
        </p:spPr>
        <p:txBody>
          <a:bodyPr>
            <a:normAutofit/>
          </a:bodyPr>
          <a:lstStyle/>
          <a:p>
            <a:r>
              <a:rPr lang="en-US" sz="4000" b="1" dirty="0" smtClean="0"/>
              <a:t>Situation: Hubby is craving seafood for dinner -- what's the safest choice?</a:t>
            </a:r>
            <a:endParaRPr lang="en-US" sz="4000" dirty="0"/>
          </a:p>
        </p:txBody>
      </p:sp>
      <p:sp>
        <p:nvSpPr>
          <p:cNvPr id="4" name="TextBox 3"/>
          <p:cNvSpPr txBox="1"/>
          <p:nvPr/>
        </p:nvSpPr>
        <p:spPr>
          <a:xfrm>
            <a:off x="609600" y="3048000"/>
            <a:ext cx="2286000" cy="1938992"/>
          </a:xfrm>
          <a:prstGeom prst="rect">
            <a:avLst/>
          </a:prstGeom>
          <a:noFill/>
        </p:spPr>
        <p:txBody>
          <a:bodyPr wrap="square" rtlCol="0">
            <a:spAutoFit/>
          </a:bodyPr>
          <a:lstStyle/>
          <a:p>
            <a:r>
              <a:rPr lang="en-US" sz="4000" b="1" dirty="0"/>
              <a:t>App: </a:t>
            </a:r>
            <a:endParaRPr lang="en-US" sz="4000" b="1" dirty="0" smtClean="0"/>
          </a:p>
          <a:p>
            <a:r>
              <a:rPr lang="en-US" sz="4000" b="1" dirty="0" smtClean="0"/>
              <a:t>Seafood </a:t>
            </a:r>
          </a:p>
          <a:p>
            <a:r>
              <a:rPr lang="en-US" sz="4000" b="1" dirty="0" smtClean="0"/>
              <a:t>Watch</a:t>
            </a:r>
            <a:endParaRPr lang="en-US" sz="4000" dirty="0"/>
          </a:p>
        </p:txBody>
      </p:sp>
      <p:pic>
        <p:nvPicPr>
          <p:cNvPr id="3074" name="Picture 2">
            <a:hlinkClick r:id="rId3"/>
          </p:cNvPr>
          <p:cNvPicPr>
            <a:picLocks noGrp="1" noChangeAspect="1" noChangeArrowheads="1"/>
          </p:cNvPicPr>
          <p:nvPr>
            <p:ph idx="1"/>
          </p:nvPr>
        </p:nvPicPr>
        <p:blipFill>
          <a:blip r:embed="rId4" cstate="print"/>
          <a:srcRect l="28903" t="6420" r="12081" b="9022"/>
          <a:stretch>
            <a:fillRect/>
          </a:stretch>
        </p:blipFill>
        <p:spPr bwMode="auto">
          <a:xfrm>
            <a:off x="2819400" y="1828800"/>
            <a:ext cx="5943600" cy="47879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Situation: I'm out of my neighborhood or traveling -- where can I find a healthy meal?</a:t>
            </a:r>
            <a:endParaRPr lang="en-US" dirty="0"/>
          </a:p>
        </p:txBody>
      </p:sp>
      <p:sp>
        <p:nvSpPr>
          <p:cNvPr id="4" name="TextBox 3"/>
          <p:cNvSpPr txBox="1"/>
          <p:nvPr/>
        </p:nvSpPr>
        <p:spPr>
          <a:xfrm>
            <a:off x="762000" y="2590800"/>
            <a:ext cx="2895600" cy="1938992"/>
          </a:xfrm>
          <a:prstGeom prst="rect">
            <a:avLst/>
          </a:prstGeom>
          <a:noFill/>
        </p:spPr>
        <p:txBody>
          <a:bodyPr wrap="square" rtlCol="0">
            <a:spAutoFit/>
          </a:bodyPr>
          <a:lstStyle/>
          <a:p>
            <a:pPr algn="ctr"/>
            <a:r>
              <a:rPr lang="en-US" sz="4000" b="1" dirty="0"/>
              <a:t>App: </a:t>
            </a:r>
            <a:endParaRPr lang="en-US" sz="4000" b="1" dirty="0" smtClean="0"/>
          </a:p>
          <a:p>
            <a:pPr algn="ctr"/>
            <a:r>
              <a:rPr lang="en-US" sz="4000" b="1" dirty="0" smtClean="0"/>
              <a:t>Food </a:t>
            </a:r>
            <a:r>
              <a:rPr lang="en-US" sz="4000" b="1" dirty="0"/>
              <a:t>Tripping</a:t>
            </a:r>
            <a:endParaRPr lang="en-US" sz="4000" dirty="0"/>
          </a:p>
        </p:txBody>
      </p:sp>
      <p:pic>
        <p:nvPicPr>
          <p:cNvPr id="4098" name="Picture 2">
            <a:hlinkClick r:id="rId3"/>
          </p:cNvPr>
          <p:cNvPicPr>
            <a:picLocks noGrp="1" noChangeAspect="1" noChangeArrowheads="1"/>
          </p:cNvPicPr>
          <p:nvPr>
            <p:ph idx="1"/>
          </p:nvPr>
        </p:nvPicPr>
        <p:blipFill>
          <a:blip r:embed="rId4" cstate="print"/>
          <a:srcRect l="30000" t="7623" r="14286" b="5986"/>
          <a:stretch>
            <a:fillRect/>
          </a:stretch>
        </p:blipFill>
        <p:spPr bwMode="auto">
          <a:xfrm>
            <a:off x="3429000" y="1981200"/>
            <a:ext cx="5029200" cy="438443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Situation: I'm grocery shopping and I want a faster way to find the healthiest products.</a:t>
            </a:r>
            <a:endParaRPr lang="en-US" dirty="0"/>
          </a:p>
        </p:txBody>
      </p:sp>
      <p:pic>
        <p:nvPicPr>
          <p:cNvPr id="5122" name="Picture 2">
            <a:hlinkClick r:id="rId3"/>
          </p:cNvPr>
          <p:cNvPicPr>
            <a:picLocks noGrp="1" noChangeAspect="1" noChangeArrowheads="1"/>
          </p:cNvPicPr>
          <p:nvPr>
            <p:ph idx="1"/>
          </p:nvPr>
        </p:nvPicPr>
        <p:blipFill>
          <a:blip r:embed="rId4" cstate="print"/>
          <a:srcRect l="32432" t="6257" r="16815" b="12152"/>
          <a:stretch>
            <a:fillRect/>
          </a:stretch>
        </p:blipFill>
        <p:spPr bwMode="auto">
          <a:xfrm>
            <a:off x="3886200" y="1981200"/>
            <a:ext cx="4974077" cy="4495800"/>
          </a:xfrm>
          <a:prstGeom prst="rect">
            <a:avLst/>
          </a:prstGeom>
          <a:noFill/>
          <a:ln w="9525">
            <a:noFill/>
            <a:miter lim="800000"/>
            <a:headEnd/>
            <a:tailEnd/>
          </a:ln>
        </p:spPr>
      </p:pic>
      <p:sp>
        <p:nvSpPr>
          <p:cNvPr id="5" name="TextBox 4"/>
          <p:cNvSpPr txBox="1"/>
          <p:nvPr/>
        </p:nvSpPr>
        <p:spPr>
          <a:xfrm>
            <a:off x="533400" y="2590800"/>
            <a:ext cx="2895600" cy="1323439"/>
          </a:xfrm>
          <a:prstGeom prst="rect">
            <a:avLst/>
          </a:prstGeom>
          <a:noFill/>
        </p:spPr>
        <p:txBody>
          <a:bodyPr wrap="square" rtlCol="0">
            <a:spAutoFit/>
          </a:bodyPr>
          <a:lstStyle/>
          <a:p>
            <a:r>
              <a:rPr lang="en-US" sz="4000" dirty="0" smtClean="0"/>
              <a:t>App:</a:t>
            </a:r>
          </a:p>
          <a:p>
            <a:r>
              <a:rPr lang="en-US" sz="4000" dirty="0" err="1" smtClean="0"/>
              <a:t>Fooducate</a:t>
            </a:r>
            <a:endParaRPr lang="en-US" sz="4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TotalTime>
  <Words>1488</Words>
  <Application>Microsoft Office PowerPoint</Application>
  <PresentationFormat>On-screen Show (4:3)</PresentationFormat>
  <Paragraphs>74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Nutrition Apps and other nutrition info</vt:lpstr>
      <vt:lpstr>10 healthy eating apps this nutritionist loves </vt:lpstr>
      <vt:lpstr>Situation: Yikes! Organic pineapple is twice the price. Is it OK to buy the non-organic?</vt:lpstr>
      <vt:lpstr>Situation: I need to look up a food additive, stat!</vt:lpstr>
      <vt:lpstr>Situation: I have a ton of leftover mint (or other ingredient). What should I do with it?</vt:lpstr>
      <vt:lpstr>Situation: I need a healthy meal delivered to my door</vt:lpstr>
      <vt:lpstr>Situation: Hubby is craving seafood for dinner -- what's the safest choice?</vt:lpstr>
      <vt:lpstr>Situation: I'm out of my neighborhood or traveling -- where can I find a healthy meal?</vt:lpstr>
      <vt:lpstr>Situation: I'm grocery shopping and I want a faster way to find the healthiest products.</vt:lpstr>
      <vt:lpstr>Situation: Is spaghetti squash still in season?</vt:lpstr>
      <vt:lpstr>Situation: Is this popcorn non-GMO?</vt:lpstr>
      <vt:lpstr>Situation: I've been rushing around all day, but I want to slow my pace as I eat.</vt:lpstr>
      <vt:lpstr>Plus two more….</vt:lpstr>
      <vt:lpstr>Choosemyplate.gov</vt:lpstr>
      <vt:lpstr>Myfitnesspal</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Apps and other nutrition info</dc:title>
  <dc:creator>Patty</dc:creator>
  <cp:lastModifiedBy>Windows User</cp:lastModifiedBy>
  <cp:revision>14</cp:revision>
  <cp:lastPrinted>2014-05-03T18:29:24Z</cp:lastPrinted>
  <dcterms:created xsi:type="dcterms:W3CDTF">2014-05-03T13:37:01Z</dcterms:created>
  <dcterms:modified xsi:type="dcterms:W3CDTF">2014-05-03T18:29:56Z</dcterms:modified>
</cp:coreProperties>
</file>