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56" r:id="rId2"/>
    <p:sldId id="300" r:id="rId3"/>
    <p:sldId id="301" r:id="rId4"/>
    <p:sldId id="309" r:id="rId5"/>
    <p:sldId id="283" r:id="rId6"/>
    <p:sldId id="302" r:id="rId7"/>
    <p:sldId id="291" r:id="rId8"/>
    <p:sldId id="292" r:id="rId9"/>
    <p:sldId id="293" r:id="rId10"/>
    <p:sldId id="310" r:id="rId11"/>
    <p:sldId id="311" r:id="rId12"/>
    <p:sldId id="312" r:id="rId13"/>
    <p:sldId id="294" r:id="rId14"/>
    <p:sldId id="295" r:id="rId15"/>
    <p:sldId id="296" r:id="rId16"/>
    <p:sldId id="313" r:id="rId17"/>
    <p:sldId id="325" r:id="rId18"/>
    <p:sldId id="273" r:id="rId19"/>
    <p:sldId id="326" r:id="rId20"/>
    <p:sldId id="299" r:id="rId21"/>
    <p:sldId id="297" r:id="rId22"/>
    <p:sldId id="260" r:id="rId23"/>
    <p:sldId id="315" r:id="rId24"/>
    <p:sldId id="314" r:id="rId25"/>
    <p:sldId id="323" r:id="rId26"/>
    <p:sldId id="261" r:id="rId27"/>
    <p:sldId id="262" r:id="rId28"/>
    <p:sldId id="263" r:id="rId29"/>
    <p:sldId id="264" r:id="rId30"/>
    <p:sldId id="322" r:id="rId31"/>
    <p:sldId id="298" r:id="rId32"/>
    <p:sldId id="268" r:id="rId33"/>
    <p:sldId id="266" r:id="rId34"/>
    <p:sldId id="267" r:id="rId35"/>
    <p:sldId id="269" r:id="rId36"/>
    <p:sldId id="270" r:id="rId37"/>
    <p:sldId id="272" r:id="rId38"/>
    <p:sldId id="275" r:id="rId39"/>
    <p:sldId id="278" r:id="rId40"/>
    <p:sldId id="285" r:id="rId41"/>
    <p:sldId id="280" r:id="rId42"/>
    <p:sldId id="282" r:id="rId43"/>
    <p:sldId id="281" r:id="rId44"/>
    <p:sldId id="284" r:id="rId45"/>
    <p:sldId id="324" r:id="rId46"/>
    <p:sldId id="286" r:id="rId47"/>
    <p:sldId id="287" r:id="rId48"/>
    <p:sldId id="289" r:id="rId49"/>
    <p:sldId id="303" r:id="rId50"/>
    <p:sldId id="304" r:id="rId51"/>
    <p:sldId id="305" r:id="rId52"/>
    <p:sldId id="316" r:id="rId53"/>
    <p:sldId id="317" r:id="rId54"/>
    <p:sldId id="274" r:id="rId55"/>
    <p:sldId id="318" r:id="rId56"/>
    <p:sldId id="319" r:id="rId57"/>
    <p:sldId id="306" r:id="rId58"/>
    <p:sldId id="307" r:id="rId59"/>
    <p:sldId id="308" r:id="rId60"/>
    <p:sldId id="320" r:id="rId61"/>
    <p:sldId id="276" r:id="rId62"/>
    <p:sldId id="321" r:id="rId63"/>
    <p:sldId id="271" r:id="rId6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728" autoAdjust="0"/>
  </p:normalViewPr>
  <p:slideViewPr>
    <p:cSldViewPr>
      <p:cViewPr varScale="1">
        <p:scale>
          <a:sx n="70" d="100"/>
          <a:sy n="70" d="100"/>
        </p:scale>
        <p:origin x="-13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4876C4F4-C092-4A02-9672-572C6C3A2344}" type="datetimeFigureOut">
              <a:rPr lang="en-US"/>
              <a:pPr>
                <a:defRPr/>
              </a:pPr>
              <a:t>4/18/2016</a:t>
            </a:fld>
            <a:endParaRPr lang="en-US"/>
          </a:p>
        </p:txBody>
      </p:sp>
      <p:sp>
        <p:nvSpPr>
          <p:cNvPr id="33796"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3379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4273DEC6-5821-4627-BD00-66FE954E5D46}" type="slidenum">
              <a:rPr lang="en-US"/>
              <a:pPr>
                <a:defRPr/>
              </a:pPr>
              <a:t>‹#›</a:t>
            </a:fld>
            <a:endParaRPr lang="en-US"/>
          </a:p>
        </p:txBody>
      </p:sp>
    </p:spTree>
    <p:extLst>
      <p:ext uri="{BB962C8B-B14F-4D97-AF65-F5344CB8AC3E}">
        <p14:creationId xmlns:p14="http://schemas.microsoft.com/office/powerpoint/2010/main" val="56780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7891"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D93D3815-558F-48D5-8E8B-0B2A30059DBB}" type="datetimeFigureOut">
              <a:rPr lang="en-US"/>
              <a:pPr>
                <a:defRPr/>
              </a:pPr>
              <a:t>4/18/2016</a:t>
            </a:fld>
            <a:endParaRPr 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7895"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B66B18ED-FC31-47F7-A8EB-7CBC32335E1F}" type="slidenum">
              <a:rPr lang="en-US"/>
              <a:pPr>
                <a:defRPr/>
              </a:pPr>
              <a:t>‹#›</a:t>
            </a:fld>
            <a:endParaRPr lang="en-US"/>
          </a:p>
        </p:txBody>
      </p:sp>
    </p:spTree>
    <p:extLst>
      <p:ext uri="{BB962C8B-B14F-4D97-AF65-F5344CB8AC3E}">
        <p14:creationId xmlns:p14="http://schemas.microsoft.com/office/powerpoint/2010/main" val="4111669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Foods are assigned a score on the index -- the higher the score, the faster your blood sugar will rise and vice versa. High is considered a rating of 70 and above and low is 55 or below. Sugary cereals rank over 100 and beans are about 40. But there's a catch -- the index was created using 50 gram portions of single foods. When you eat foods together they do interact, so a low glycemic food can blunt the effects of a high glycemic food if eaten together. And it's important to note that not all high glycemic foods are unhealthy and not all low glycemic foods are healthy. For example, some fruits are very high and ice cream is low. The most important goal is still quality, overall nutritional value and healthy, balanced combinations</a:t>
            </a:r>
            <a:endParaRPr lang="en-US" dirty="0"/>
          </a:p>
        </p:txBody>
      </p:sp>
      <p:sp>
        <p:nvSpPr>
          <p:cNvPr id="4" name="Slide Number Placeholder 3"/>
          <p:cNvSpPr>
            <a:spLocks noGrp="1"/>
          </p:cNvSpPr>
          <p:nvPr>
            <p:ph type="sldNum" sz="quarter" idx="10"/>
          </p:nvPr>
        </p:nvSpPr>
        <p:spPr/>
        <p:txBody>
          <a:bodyPr/>
          <a:lstStyle/>
          <a:p>
            <a:pPr>
              <a:defRPr/>
            </a:pPr>
            <a:fld id="{B66B18ED-FC31-47F7-A8EB-7CBC32335E1F}" type="slidenum">
              <a:rPr lang="en-US" smtClean="0"/>
              <a:pPr>
                <a:defRPr/>
              </a:pPr>
              <a:t>13</a:t>
            </a:fld>
            <a:endParaRPr lang="en-US"/>
          </a:p>
        </p:txBody>
      </p:sp>
    </p:spTree>
    <p:extLst>
      <p:ext uri="{BB962C8B-B14F-4D97-AF65-F5344CB8AC3E}">
        <p14:creationId xmlns:p14="http://schemas.microsoft.com/office/powerpoint/2010/main" val="225519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80000"/>
              </a:lnSpc>
              <a:spcBef>
                <a:spcPct val="20000"/>
              </a:spcBef>
              <a:spcAft>
                <a:spcPct val="0"/>
              </a:spcAft>
              <a:buClr>
                <a:srgbClr val="FFFF99"/>
              </a:buClr>
              <a:buSzTx/>
              <a:buFont typeface="Wingdings" pitchFamily="2" charset="2"/>
              <a:buBlip>
                <a:blip r:embed="rId3"/>
              </a:buBlip>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a:ea typeface="+mn-ea"/>
                <a:cs typeface="+mn-cs"/>
              </a:rPr>
              <a:t>We looked at a group of people representative of the U.S. population and found a very strong correlation between cardiovascular risk factors and the amount of sugar that people are consuming," said Dr. Miriam B. </a:t>
            </a:r>
            <a:r>
              <a:rPr kumimoji="0" lang="en-US" sz="18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Verdana"/>
                <a:ea typeface="+mn-ea"/>
                <a:cs typeface="+mn-cs"/>
              </a:rPr>
              <a:t>Vos</a:t>
            </a: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a:ea typeface="+mn-ea"/>
                <a:cs typeface="+mn-cs"/>
              </a:rPr>
              <a:t>, an assistant professor of pediatrics at Emory University School of Medicine in Atlanta, and a member of a group reporting the finding in the April 21 issue of the </a:t>
            </a:r>
            <a:r>
              <a:rPr kumimoji="0" lang="en-US" sz="1800" b="0"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a:ea typeface="+mn-ea"/>
                <a:cs typeface="+mn-cs"/>
              </a:rPr>
              <a:t>Journal of the American Medical Association</a:t>
            </a: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a:ea typeface="+mn-ea"/>
                <a:cs typeface="+mn-cs"/>
              </a:rPr>
              <a:t>.</a:t>
            </a:r>
          </a:p>
          <a:p>
            <a:pPr marL="342900" marR="0" lvl="0" indent="-342900" algn="l" defTabSz="914400" rtl="0" eaLnBrk="1" fontAlgn="base" latinLnBrk="0" hangingPunct="1">
              <a:lnSpc>
                <a:spcPct val="80000"/>
              </a:lnSpc>
              <a:spcBef>
                <a:spcPct val="20000"/>
              </a:spcBef>
              <a:spcAft>
                <a:spcPct val="0"/>
              </a:spcAft>
              <a:buClr>
                <a:srgbClr val="FFFF99"/>
              </a:buClr>
              <a:buSzTx/>
              <a:buFont typeface="Wingdings" pitchFamily="2" charset="2"/>
              <a:buBlip>
                <a:blip r:embed="rId3"/>
              </a:buBlip>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a:ea typeface="+mn-ea"/>
                <a:cs typeface="+mn-cs"/>
              </a:rPr>
              <a:t>The study, based on interviews and measurements of 6,113 adults in the National Health and Nutrition Examination Study from 1999-2006, found a significant increase in sugar consumption -- from 10.6 percent of daily calories in 1977-78 to 15.8 percent now. The average American adult now consumes 3.2 ounces of added sugars a day -- equivalent to 21.4 teaspoons, or 359 calories, the study found</a:t>
            </a:r>
          </a:p>
          <a:p>
            <a:endParaRPr lang="en-US" dirty="0"/>
          </a:p>
        </p:txBody>
      </p:sp>
      <p:sp>
        <p:nvSpPr>
          <p:cNvPr id="4" name="Slide Number Placeholder 3"/>
          <p:cNvSpPr>
            <a:spLocks noGrp="1"/>
          </p:cNvSpPr>
          <p:nvPr>
            <p:ph type="sldNum" sz="quarter" idx="10"/>
          </p:nvPr>
        </p:nvSpPr>
        <p:spPr/>
        <p:txBody>
          <a:bodyPr/>
          <a:lstStyle/>
          <a:p>
            <a:pPr>
              <a:defRPr/>
            </a:pPr>
            <a:fld id="{B66B18ED-FC31-47F7-A8EB-7CBC32335E1F}" type="slidenum">
              <a:rPr lang="en-US" smtClean="0"/>
              <a:pPr>
                <a:defRPr/>
              </a:pPr>
              <a:t>28</a:t>
            </a:fld>
            <a:endParaRPr lang="en-US"/>
          </a:p>
        </p:txBody>
      </p:sp>
    </p:spTree>
    <p:extLst>
      <p:ext uri="{BB962C8B-B14F-4D97-AF65-F5344CB8AC3E}">
        <p14:creationId xmlns:p14="http://schemas.microsoft.com/office/powerpoint/2010/main" val="397606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eaLnBrk="1" hangingPunct="1">
              <a:lnSpc>
                <a:spcPct val="90000"/>
              </a:lnSpc>
              <a:defRPr/>
            </a:pPr>
            <a:r>
              <a:rPr lang="en-US" sz="1000" b="1">
                <a:effectLst>
                  <a:outerShdw blurRad="38100" dist="38100" dir="2700000" algn="tl">
                    <a:srgbClr val="C0C0C0"/>
                  </a:outerShdw>
                </a:effectLst>
              </a:rPr>
              <a:t>Eat </a:t>
            </a:r>
            <a:r>
              <a:rPr lang="en-US" sz="1000" b="1" u="sng">
                <a:effectLst>
                  <a:outerShdw blurRad="38100" dist="38100" dir="2700000" algn="tl">
                    <a:srgbClr val="C0C0C0"/>
                  </a:outerShdw>
                </a:effectLst>
              </a:rPr>
              <a:t>B</a:t>
            </a:r>
            <a:r>
              <a:rPr lang="en-US" sz="1000" b="1">
                <a:effectLst>
                  <a:outerShdw blurRad="38100" dist="38100" dir="2700000" algn="tl">
                    <a:srgbClr val="C0C0C0"/>
                  </a:outerShdw>
                </a:effectLst>
              </a:rPr>
              <a:t>reakfast </a:t>
            </a:r>
            <a:r>
              <a:rPr lang="en-US" sz="1000">
                <a:effectLst>
                  <a:outerShdw blurRad="38100" dist="38100" dir="2700000" algn="tl">
                    <a:srgbClr val="C0C0C0"/>
                  </a:outerShdw>
                </a:effectLst>
              </a:rPr>
              <a:t/>
            </a:r>
            <a:br>
              <a:rPr lang="en-US" sz="1000">
                <a:effectLst>
                  <a:outerShdw blurRad="38100" dist="38100" dir="2700000" algn="tl">
                    <a:srgbClr val="C0C0C0"/>
                  </a:outerShdw>
                </a:effectLst>
              </a:rPr>
            </a:br>
            <a:r>
              <a:rPr lang="en-US" sz="1000" b="1">
                <a:effectLst>
                  <a:outerShdw blurRad="38100" dist="38100" dir="2700000" algn="tl">
                    <a:srgbClr val="C0C0C0"/>
                  </a:outerShdw>
                </a:effectLst>
              </a:rPr>
              <a:t>The "B" in B.E.A.C.H. stands for breakfast, which you should ideally have shortly after you wake up</a:t>
            </a:r>
          </a:p>
          <a:p>
            <a:pPr eaLnBrk="1" hangingPunct="1">
              <a:lnSpc>
                <a:spcPct val="90000"/>
              </a:lnSpc>
              <a:defRPr/>
            </a:pPr>
            <a:r>
              <a:rPr lang="en-US" sz="1000" b="1">
                <a:effectLst>
                  <a:outerShdw blurRad="38100" dist="38100" dir="2700000" algn="tl">
                    <a:srgbClr val="C0C0C0"/>
                  </a:outerShdw>
                </a:effectLst>
              </a:rPr>
              <a:t> each day. "In study after study, people who eat a healthy breakfast lose more weight than those who don't," said Dr. Oz. "Eating soon after you wake up in the morning gives you the calories and energy you need for the day and kicks your metabolism into gear."</a:t>
            </a:r>
            <a:r>
              <a:rPr lang="en-US" sz="1000">
                <a:effectLst>
                  <a:outerShdw blurRad="38100" dist="38100" dir="2700000" algn="tl">
                    <a:srgbClr val="C0C0C0"/>
                  </a:outerShdw>
                </a:effectLst>
              </a:rPr>
              <a:t> </a:t>
            </a:r>
            <a:r>
              <a:rPr lang="en-US" sz="1000" b="1">
                <a:effectLst>
                  <a:outerShdw blurRad="38100" dist="38100" dir="2700000" algn="tl">
                    <a:srgbClr val="C0C0C0"/>
                  </a:outerShdw>
                </a:effectLst>
              </a:rPr>
              <a:t>Eliminate the Simple Carbs </a:t>
            </a:r>
            <a:r>
              <a:rPr lang="en-US" sz="1000">
                <a:effectLst>
                  <a:outerShdw blurRad="38100" dist="38100" dir="2700000" algn="tl">
                    <a:srgbClr val="C0C0C0"/>
                  </a:outerShdw>
                </a:effectLst>
              </a:rPr>
              <a:t/>
            </a:r>
            <a:br>
              <a:rPr lang="en-US" sz="1000">
                <a:effectLst>
                  <a:outerShdw blurRad="38100" dist="38100" dir="2700000" algn="tl">
                    <a:srgbClr val="C0C0C0"/>
                  </a:outerShdw>
                </a:effectLst>
              </a:rPr>
            </a:br>
            <a:endParaRPr lang="en-US" sz="1000">
              <a:effectLst>
                <a:outerShdw blurRad="38100" dist="38100" dir="2700000" algn="tl">
                  <a:srgbClr val="C0C0C0"/>
                </a:outerShdw>
              </a:effectLst>
            </a:endParaRPr>
          </a:p>
          <a:p>
            <a:pPr eaLnBrk="1" hangingPunct="1">
              <a:lnSpc>
                <a:spcPct val="90000"/>
              </a:lnSpc>
              <a:defRPr/>
            </a:pPr>
            <a:endParaRPr lang="en-US" sz="1000">
              <a:effectLst>
                <a:outerShdw blurRad="38100" dist="38100" dir="2700000" algn="tl">
                  <a:srgbClr val="C0C0C0"/>
                </a:outerShdw>
              </a:effectLst>
            </a:endParaRPr>
          </a:p>
          <a:p>
            <a:pPr eaLnBrk="1" hangingPunct="1">
              <a:lnSpc>
                <a:spcPct val="90000"/>
              </a:lnSpc>
              <a:defRPr/>
            </a:pPr>
            <a:r>
              <a:rPr lang="en-US" sz="1000" b="1" u="sng">
                <a:effectLst>
                  <a:outerShdw blurRad="38100" dist="38100" dir="2700000" algn="tl">
                    <a:srgbClr val="C0C0C0"/>
                  </a:outerShdw>
                </a:effectLst>
              </a:rPr>
              <a:t>E</a:t>
            </a:r>
            <a:r>
              <a:rPr lang="en-US" sz="1000" b="1">
                <a:effectLst>
                  <a:outerShdw blurRad="38100" dist="38100" dir="2700000" algn="tl">
                    <a:srgbClr val="C0C0C0"/>
                  </a:outerShdw>
                </a:effectLst>
              </a:rPr>
              <a:t>xercise (Almost) Every Day/</a:t>
            </a:r>
            <a:r>
              <a:rPr lang="en-US" sz="1000" b="1" u="sng">
                <a:effectLst>
                  <a:outerShdw blurRad="38100" dist="38100" dir="2700000" algn="tl">
                    <a:srgbClr val="C0C0C0"/>
                  </a:outerShdw>
                </a:effectLst>
              </a:rPr>
              <a:t>E</a:t>
            </a:r>
            <a:r>
              <a:rPr lang="en-US" sz="1000" b="1">
                <a:effectLst>
                  <a:outerShdw blurRad="38100" dist="38100" dir="2700000" algn="tl">
                    <a:srgbClr val="C0C0C0"/>
                  </a:outerShdw>
                </a:effectLst>
              </a:rPr>
              <a:t>liminate the Simple Carbs </a:t>
            </a:r>
            <a:r>
              <a:rPr lang="en-US" sz="1000">
                <a:effectLst>
                  <a:outerShdw blurRad="38100" dist="38100" dir="2700000" algn="tl">
                    <a:srgbClr val="C0C0C0"/>
                  </a:outerShdw>
                </a:effectLst>
              </a:rPr>
              <a:t/>
            </a:r>
            <a:br>
              <a:rPr lang="en-US" sz="1000">
                <a:effectLst>
                  <a:outerShdw blurRad="38100" dist="38100" dir="2700000" algn="tl">
                    <a:srgbClr val="C0C0C0"/>
                  </a:outerShdw>
                </a:effectLst>
              </a:rPr>
            </a:br>
            <a:r>
              <a:rPr lang="en-US" sz="1000">
                <a:effectLst>
                  <a:outerShdw blurRad="38100" dist="38100" dir="2700000" algn="tl">
                    <a:srgbClr val="C0C0C0"/>
                  </a:outerShdw>
                </a:effectLst>
              </a:rPr>
              <a:t>The "E" in B.E.A.C.H. stands for EXERCISE and eliminating foods that contain simple carbohydrates -- white rice, white potatoes and any breads, pastas, cereals cookies, cakes, crackers, pastries, muffins and so forth that are made with refined white flour</a:t>
            </a:r>
          </a:p>
          <a:p>
            <a:pPr eaLnBrk="1" hangingPunct="1">
              <a:lnSpc>
                <a:spcPct val="90000"/>
              </a:lnSpc>
              <a:defRPr/>
            </a:pPr>
            <a:r>
              <a:rPr lang="en-US" sz="1000" b="1">
                <a:effectLst>
                  <a:outerShdw blurRad="38100" dist="38100" dir="2700000" algn="tl">
                    <a:srgbClr val="C0C0C0"/>
                  </a:outerShdw>
                </a:effectLst>
              </a:rPr>
              <a:t>Add </a:t>
            </a:r>
            <a:r>
              <a:rPr lang="en-US" sz="1000" b="1" u="sng">
                <a:effectLst>
                  <a:outerShdw blurRad="38100" dist="38100" dir="2700000" algn="tl">
                    <a:srgbClr val="C0C0C0"/>
                  </a:outerShdw>
                </a:effectLst>
              </a:rPr>
              <a:t>A</a:t>
            </a:r>
            <a:r>
              <a:rPr lang="en-US" sz="1000" b="1">
                <a:effectLst>
                  <a:outerShdw blurRad="38100" dist="38100" dir="2700000" algn="tl">
                    <a:srgbClr val="C0C0C0"/>
                  </a:outerShdw>
                </a:effectLst>
              </a:rPr>
              <a:t>ntioxidants to Your Plate</a:t>
            </a:r>
            <a:r>
              <a:rPr lang="en-US" sz="1000">
                <a:effectLst>
                  <a:outerShdw blurRad="38100" dist="38100" dir="2700000" algn="tl">
                    <a:srgbClr val="C0C0C0"/>
                  </a:outerShdw>
                </a:effectLst>
              </a:rPr>
              <a:t/>
            </a:r>
            <a:br>
              <a:rPr lang="en-US" sz="1000">
                <a:effectLst>
                  <a:outerShdw blurRad="38100" dist="38100" dir="2700000" algn="tl">
                    <a:srgbClr val="C0C0C0"/>
                  </a:outerShdw>
                </a:effectLst>
              </a:rPr>
            </a:br>
            <a:r>
              <a:rPr lang="en-US" sz="1000">
                <a:effectLst>
                  <a:outerShdw blurRad="38100" dist="38100" dir="2700000" algn="tl">
                    <a:srgbClr val="C0C0C0"/>
                  </a:outerShdw>
                </a:effectLst>
              </a:rPr>
              <a:t>the fruits and vegetables in season now (and throughout the year) have one more thing going for them: They're chock-full of antioxidants -- the "A" in B.E.A.C.H. The compounds that give fruits and vegetables their bright colors also help reduce inflammation in the body, which indirectly helps with weight loss. </a:t>
            </a:r>
            <a:br>
              <a:rPr lang="en-US" sz="1000">
                <a:effectLst>
                  <a:outerShdw blurRad="38100" dist="38100" dir="2700000" algn="tl">
                    <a:srgbClr val="C0C0C0"/>
                  </a:outerShdw>
                </a:effectLst>
              </a:rPr>
            </a:br>
            <a:endParaRPr lang="en-US" sz="1000">
              <a:effectLst>
                <a:outerShdw blurRad="38100" dist="38100" dir="2700000" algn="tl">
                  <a:srgbClr val="C0C0C0"/>
                </a:outerShdw>
              </a:effectLst>
            </a:endParaRPr>
          </a:p>
          <a:p>
            <a:pPr eaLnBrk="1" hangingPunct="1">
              <a:lnSpc>
                <a:spcPct val="90000"/>
              </a:lnSpc>
              <a:defRPr/>
            </a:pPr>
            <a:r>
              <a:rPr lang="en-US" sz="1000" b="1">
                <a:effectLst>
                  <a:outerShdw blurRad="38100" dist="38100" dir="2700000" algn="tl">
                    <a:srgbClr val="C0C0C0"/>
                  </a:outerShdw>
                </a:effectLst>
              </a:rPr>
              <a:t>Indulge in Dark </a:t>
            </a:r>
            <a:r>
              <a:rPr lang="en-US" sz="1000" b="1" u="sng">
                <a:effectLst>
                  <a:outerShdw blurRad="38100" dist="38100" dir="2700000" algn="tl">
                    <a:srgbClr val="C0C0C0"/>
                  </a:outerShdw>
                </a:effectLst>
              </a:rPr>
              <a:t>C</a:t>
            </a:r>
            <a:r>
              <a:rPr lang="en-US" sz="1000" b="1">
                <a:effectLst>
                  <a:outerShdw blurRad="38100" dist="38100" dir="2700000" algn="tl">
                    <a:srgbClr val="C0C0C0"/>
                  </a:outerShdw>
                </a:effectLst>
              </a:rPr>
              <a:t>hocolate</a:t>
            </a:r>
            <a:r>
              <a:rPr lang="en-US" sz="1000">
                <a:effectLst>
                  <a:outerShdw blurRad="38100" dist="38100" dir="2700000" algn="tl">
                    <a:srgbClr val="C0C0C0"/>
                  </a:outerShdw>
                </a:effectLst>
              </a:rPr>
              <a:t/>
            </a:r>
            <a:br>
              <a:rPr lang="en-US" sz="1000">
                <a:effectLst>
                  <a:outerShdw blurRad="38100" dist="38100" dir="2700000" algn="tl">
                    <a:srgbClr val="C0C0C0"/>
                  </a:outerShdw>
                </a:effectLst>
              </a:rPr>
            </a:br>
            <a:r>
              <a:rPr lang="en-US" sz="1000">
                <a:effectLst>
                  <a:outerShdw blurRad="38100" dist="38100" dir="2700000" algn="tl">
                    <a:srgbClr val="C0C0C0"/>
                  </a:outerShdw>
                </a:effectLst>
              </a:rPr>
              <a:t>Yes you can! Every diet needs a little splurge, and the B.E.A.C.H. plan builds it right in with dark chocolate -- the "C" in B.E.A.C.H. -- so it's not cheating! (As long as you don't have too much, said Dr. Oz.) A nibble of dark chocolate (look for brands with 70 percent cacoa) will satisfy a sweets craving when you're in the mood to excavate a gallon of ice cream.</a:t>
            </a:r>
          </a:p>
          <a:p>
            <a:pPr eaLnBrk="1" hangingPunct="1">
              <a:lnSpc>
                <a:spcPct val="90000"/>
              </a:lnSpc>
              <a:defRPr/>
            </a:pPr>
            <a:r>
              <a:rPr lang="en-US" sz="1000" b="1" u="sng">
                <a:effectLst>
                  <a:outerShdw blurRad="38100" dist="38100" dir="2700000" algn="tl">
                    <a:srgbClr val="C0C0C0"/>
                  </a:outerShdw>
                </a:effectLst>
              </a:rPr>
              <a:t>H</a:t>
            </a:r>
            <a:r>
              <a:rPr lang="en-US" sz="1000" b="1">
                <a:effectLst>
                  <a:outerShdw blurRad="38100" dist="38100" dir="2700000" algn="tl">
                    <a:srgbClr val="C0C0C0"/>
                  </a:outerShdw>
                </a:effectLst>
              </a:rPr>
              <a:t>ydrate Yourself</a:t>
            </a:r>
            <a:r>
              <a:rPr lang="en-US" sz="1000">
                <a:effectLst>
                  <a:outerShdw blurRad="38100" dist="38100" dir="2700000" algn="tl">
                    <a:srgbClr val="C0C0C0"/>
                  </a:outerShdw>
                </a:effectLst>
              </a:rPr>
              <a:t/>
            </a:r>
            <a:br>
              <a:rPr lang="en-US" sz="1000">
                <a:effectLst>
                  <a:outerShdw blurRad="38100" dist="38100" dir="2700000" algn="tl">
                    <a:srgbClr val="C0C0C0"/>
                  </a:outerShdw>
                </a:effectLst>
              </a:rPr>
            </a:br>
            <a:r>
              <a:rPr lang="en-US" sz="1000">
                <a:effectLst>
                  <a:outerShdw blurRad="38100" dist="38100" dir="2700000" algn="tl">
                    <a:srgbClr val="C0C0C0"/>
                  </a:outerShdw>
                </a:effectLst>
              </a:rPr>
              <a:t>The "H" in B.E.A.C.H. stands for hydration, which is especially important in summertime because you can lose a lot of fluids through sweat.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0" hangingPunct="0">
                <a:defRPr/>
              </a:pPr>
              <a:endParaRPr lang="en-US"/>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eaLnBrk="0" hangingPunct="0">
                <a:defRPr/>
              </a:pPr>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eaLnBrk="0" hangingPunct="0">
                  <a:defRPr/>
                </a:pPr>
                <a:endParaRPr lang="en-US"/>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eaLnBrk="0" hangingPunct="0">
                  <a:defRPr/>
                </a:pPr>
                <a:endParaRPr lang="en-US"/>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eaLnBrk="0" hangingPunct="0">
                  <a:defRPr/>
                </a:pPr>
                <a:endParaRPr lang="en-US"/>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eaLnBrk="0" hangingPunct="0">
                  <a:defRPr/>
                </a:pPr>
                <a:endParaRPr lang="en-US"/>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eaLnBrk="0" hangingPunct="0">
                  <a:defRPr/>
                </a:pPr>
                <a:endParaRPr lang="en-US"/>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eaLnBrk="0" hangingPunct="0">
                  <a:defRPr/>
                </a:pPr>
                <a:endParaRPr lang="en-US"/>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eaLnBrk="0" hangingPunct="0">
                  <a:defRPr/>
                </a:pPr>
                <a:endParaRPr lang="en-US"/>
              </a:p>
            </p:txBody>
          </p:sp>
        </p:grpSp>
      </p:grpSp>
      <p:sp>
        <p:nvSpPr>
          <p:cNvPr id="36905"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36906"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fld id="{71D73CD1-97BF-4044-95B0-0B4F643DD423}" type="datetimeFigureOut">
              <a:rPr lang="en-US"/>
              <a:pPr>
                <a:defRPr/>
              </a:pPr>
              <a:t>4/18/2016</a:t>
            </a:fld>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7E3B2C90-CABE-4529-BE88-21CA0C8140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fld id="{A9C3F84C-389B-4EBA-9299-8A7D60A742F3}" type="datetimeFigureOut">
              <a:rPr lang="en-US"/>
              <a:pPr>
                <a:defRPr/>
              </a:pPr>
              <a:t>4/18/2016</a:t>
            </a:fld>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FAA13857-098E-46E3-88E9-D48BEE099F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fld id="{63A2F221-C366-43E8-A962-4817705E89D3}" type="datetimeFigureOut">
              <a:rPr lang="en-US"/>
              <a:pPr>
                <a:defRPr/>
              </a:pPr>
              <a:t>4/18/2016</a:t>
            </a:fld>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21BA42FB-3EBE-4668-9D7E-6D6E42F50C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fld id="{1AEC6EC4-3A78-4A30-AC88-5349F552B5B2}" type="datetimeFigureOut">
              <a:rPr lang="en-US"/>
              <a:pPr>
                <a:defRPr/>
              </a:pPr>
              <a:t>4/18/2016</a:t>
            </a:fld>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2B803982-747B-4944-8AB6-F4421B729F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fld id="{17BEE84D-6C7A-4CE1-9EF1-C4D40298B76B}" type="datetimeFigureOut">
              <a:rPr lang="en-US"/>
              <a:pPr>
                <a:defRPr/>
              </a:pPr>
              <a:t>4/18/2016</a:t>
            </a:fld>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A10AEDA6-63AD-4B02-90F4-8416DF8641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p:cNvSpPr>
            <a:spLocks noGrp="1" noChangeArrowheads="1"/>
          </p:cNvSpPr>
          <p:nvPr>
            <p:ph type="dt" sz="half" idx="10"/>
          </p:nvPr>
        </p:nvSpPr>
        <p:spPr>
          <a:ln/>
        </p:spPr>
        <p:txBody>
          <a:bodyPr/>
          <a:lstStyle>
            <a:lvl1pPr>
              <a:defRPr/>
            </a:lvl1pPr>
          </a:lstStyle>
          <a:p>
            <a:pPr>
              <a:defRPr/>
            </a:pPr>
            <a:fld id="{AD52C517-D2B4-4657-83BB-C916E518E3A6}" type="datetimeFigureOut">
              <a:rPr lang="en-US"/>
              <a:pPr>
                <a:defRPr/>
              </a:pPr>
              <a:t>4/18/2016</a:t>
            </a:fld>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4793FAA9-B6D6-4A64-B690-1870E245CC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p:cNvSpPr>
            <a:spLocks noGrp="1" noChangeArrowheads="1"/>
          </p:cNvSpPr>
          <p:nvPr>
            <p:ph type="dt" sz="half" idx="10"/>
          </p:nvPr>
        </p:nvSpPr>
        <p:spPr>
          <a:ln/>
        </p:spPr>
        <p:txBody>
          <a:bodyPr/>
          <a:lstStyle>
            <a:lvl1pPr>
              <a:defRPr/>
            </a:lvl1pPr>
          </a:lstStyle>
          <a:p>
            <a:pPr>
              <a:defRPr/>
            </a:pPr>
            <a:fld id="{A5F1A8CD-F549-47D3-8803-CD1F46A38936}" type="datetimeFigureOut">
              <a:rPr lang="en-US"/>
              <a:pPr>
                <a:defRPr/>
              </a:pPr>
              <a:t>4/18/2016</a:t>
            </a:fld>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0B4E9BB5-4FE1-4442-9E54-DE6BD6545D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p:cNvSpPr>
            <a:spLocks noGrp="1" noChangeArrowheads="1"/>
          </p:cNvSpPr>
          <p:nvPr>
            <p:ph type="dt" sz="half" idx="10"/>
          </p:nvPr>
        </p:nvSpPr>
        <p:spPr>
          <a:ln/>
        </p:spPr>
        <p:txBody>
          <a:bodyPr/>
          <a:lstStyle>
            <a:lvl1pPr>
              <a:defRPr/>
            </a:lvl1pPr>
          </a:lstStyle>
          <a:p>
            <a:pPr>
              <a:defRPr/>
            </a:pPr>
            <a:fld id="{9A4AFD99-E589-45A5-BEA3-085CC7D9A0B0}" type="datetimeFigureOut">
              <a:rPr lang="en-US"/>
              <a:pPr>
                <a:defRPr/>
              </a:pPr>
              <a:t>4/18/2016</a:t>
            </a:fld>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DE83FD38-D5D7-40B4-AC5D-161B4E943E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fld id="{487E4FB7-DEF5-4C16-BFE6-0C1650750882}" type="datetimeFigureOut">
              <a:rPr lang="en-US"/>
              <a:pPr>
                <a:defRPr/>
              </a:pPr>
              <a:t>4/18/2016</a:t>
            </a:fld>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D7B0C7E1-5BF9-4236-8CAF-D8EE1D66B6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fld id="{E97BA06C-985D-41D3-BD08-EE8793118CDE}" type="datetimeFigureOut">
              <a:rPr lang="en-US"/>
              <a:pPr>
                <a:defRPr/>
              </a:pPr>
              <a:t>4/18/2016</a:t>
            </a:fld>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10E15697-422F-41A1-A2AB-0AB61E42C9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fld id="{A9FFB111-549F-4E8A-B482-C6227CC0FF61}" type="datetimeFigureOut">
              <a:rPr lang="en-US"/>
              <a:pPr>
                <a:defRPr/>
              </a:pPr>
              <a:t>4/18/2016</a:t>
            </a:fld>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06EA2666-84A4-4FB0-A25B-63AE151552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35843"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44"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45"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46"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0" hangingPunct="0">
                <a:defRPr/>
              </a:pPr>
              <a:endParaRPr lang="en-US"/>
            </a:p>
          </p:txBody>
        </p:sp>
        <p:sp>
          <p:nvSpPr>
            <p:cNvPr id="35847"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48"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49"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50"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51"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52"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eaLnBrk="0" hangingPunct="0">
                <a:defRPr/>
              </a:pPr>
              <a:endParaRPr lang="en-US"/>
            </a:p>
          </p:txBody>
        </p:sp>
        <p:sp>
          <p:nvSpPr>
            <p:cNvPr id="35853"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p>
          </p:txBody>
        </p:sp>
        <p:sp>
          <p:nvSpPr>
            <p:cNvPr id="35854"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eaLnBrk="0" hangingPunct="0">
                <a:defRPr/>
              </a:pPr>
              <a:endParaRPr lang="en-US"/>
            </a:p>
          </p:txBody>
        </p:sp>
        <p:grpSp>
          <p:nvGrpSpPr>
            <p:cNvPr id="1044" name="Group 15"/>
            <p:cNvGrpSpPr>
              <a:grpSpLocks/>
            </p:cNvGrpSpPr>
            <p:nvPr/>
          </p:nvGrpSpPr>
          <p:grpSpPr bwMode="auto">
            <a:xfrm>
              <a:off x="192" y="2284"/>
              <a:ext cx="1254" cy="923"/>
              <a:chOff x="192" y="2284"/>
              <a:chExt cx="1254" cy="923"/>
            </a:xfrm>
          </p:grpSpPr>
          <p:sp>
            <p:nvSpPr>
              <p:cNvPr id="35856"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eaLnBrk="0" hangingPunct="0">
                  <a:defRPr/>
                </a:pPr>
                <a:endParaRPr lang="en-US"/>
              </a:p>
            </p:txBody>
          </p:sp>
          <p:sp>
            <p:nvSpPr>
              <p:cNvPr id="35857"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58"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eaLnBrk="0" hangingPunct="0">
                  <a:defRPr/>
                </a:pPr>
                <a:endParaRPr lang="en-US"/>
              </a:p>
            </p:txBody>
          </p:sp>
          <p:sp>
            <p:nvSpPr>
              <p:cNvPr id="35859"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60"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61"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62"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63"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64"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65"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66"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67"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68"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69"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70"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71"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72"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73"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74"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75"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eaLnBrk="0" hangingPunct="0">
                  <a:defRPr/>
                </a:pPr>
                <a:endParaRPr lang="en-US"/>
              </a:p>
            </p:txBody>
          </p:sp>
          <p:sp>
            <p:nvSpPr>
              <p:cNvPr id="35876"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eaLnBrk="0" hangingPunct="0">
                  <a:defRPr/>
                </a:pPr>
                <a:endParaRPr lang="en-US"/>
              </a:p>
            </p:txBody>
          </p:sp>
          <p:sp>
            <p:nvSpPr>
              <p:cNvPr id="35877"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eaLnBrk="0" hangingPunct="0">
                  <a:defRPr/>
                </a:pPr>
                <a:endParaRPr lang="en-US"/>
              </a:p>
            </p:txBody>
          </p:sp>
          <p:sp>
            <p:nvSpPr>
              <p:cNvPr id="35878"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eaLnBrk="0" hangingPunct="0">
                  <a:defRPr/>
                </a:pPr>
                <a:endParaRPr lang="en-US"/>
              </a:p>
            </p:txBody>
          </p:sp>
          <p:sp>
            <p:nvSpPr>
              <p:cNvPr id="35879"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eaLnBrk="0" hangingPunct="0">
                  <a:defRPr/>
                </a:pPr>
                <a:endParaRPr lang="en-US"/>
              </a:p>
            </p:txBody>
          </p:sp>
          <p:sp>
            <p:nvSpPr>
              <p:cNvPr id="35880"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eaLnBrk="0" hangingPunct="0">
                  <a:defRPr/>
                </a:pPr>
                <a:endParaRPr lang="en-US"/>
              </a:p>
            </p:txBody>
          </p:sp>
        </p:grpSp>
      </p:grpSp>
      <p:sp>
        <p:nvSpPr>
          <p:cNvPr id="35881"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82"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83"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fld id="{1F97B8C9-4924-4687-86BA-9B795DF428D6}" type="datetimeFigureOut">
              <a:rPr lang="en-US"/>
              <a:pPr>
                <a:defRPr/>
              </a:pPr>
              <a:t>4/18/2016</a:t>
            </a:fld>
            <a:endParaRPr lang="en-US"/>
          </a:p>
        </p:txBody>
      </p:sp>
      <p:sp>
        <p:nvSpPr>
          <p:cNvPr id="35884"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35885"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6009D212-A8FC-4C59-844B-DA8EE7EC23C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fruitsandveggiesmorematters.org/what-are-phytochemical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uact=8&amp;docid=IjICkOvrkENaCM&amp;tbnid=CF7YwM8f-_3lfM:&amp;ved=0CAUQjRw&amp;url=http://chemicalfreelife.tumblr.com/&amp;ei=yBl6U5_vO7GysASO_oG4DA&amp;bvm=bv.66917471,d.b2k&amp;psig=AFQjCNE5ugxAHmU3V6gyngSuh2jCtE8P2g&amp;ust=140059723942382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U88SYipjMAhWE8j4KHYOVBIMQjRwIBw&amp;url=http%3A%2F%2Fwww.hsph.harvard.edu%2Fnutritionsource%2Fhealthy-eating-plate-vs-usda-myplate%2F&amp;psig=AFQjCNG2sp6bWgbnJRQMQq95CGnMyTPcRA&amp;ust=1461065167174169" TargetMode="External"/><Relationship Id="rId2" Type="http://schemas.openxmlformats.org/officeDocument/2006/relationships/hyperlink" Target="http://www.google.com/url?sa=i&amp;rct=j&amp;q=&amp;esrc=s&amp;source=images&amp;cd=&amp;cad=rja&amp;uact=8&amp;ved=0ahUKEwjhpZaFipjMAhWMGD4KHdoODaIQjRwIBw&amp;url=http%3A%2F%2Fwww.hsph.harvard.edu%2Fnutritionsource%2Fhealthy-eating-plate%2F&amp;psig=AFQjCNG2sp6bWgbnJRQMQq95CGnMyTPcRA&amp;ust=1461065167174169"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lm.nih.gov/medlineplus/videos/news/polyunsaturated_fats_040510.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hlbisupport.com/bmi/bmicalc.htm"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fruitsandveggiesmorematters.gov/activities/analyze_my_plate.html" TargetMode="External"/><Relationship Id="rId7" Type="http://schemas.openxmlformats.org/officeDocument/2006/relationships/hyperlink" Target="http://hp2010.nhlbihin.net/portion/portion.cgi?action=question&amp;number=1" TargetMode="External"/><Relationship Id="rId2" Type="http://schemas.openxmlformats.org/officeDocument/2006/relationships/hyperlink" Target="http://hp2010.nhlbihin.net/menuplanner/menu.cgi" TargetMode="Externa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hyperlink" Target="http://hp2010.nhlbihin.net/portion/" TargetMode="External"/><Relationship Id="rId4" Type="http://schemas.openxmlformats.org/officeDocument/2006/relationships/hyperlink" Target="http://www.fruitsandveggiesmorematters.gov/what/index.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fruitsandveggiesmorematters.gov/month/index.html" TargetMode="External"/><Relationship Id="rId2" Type="http://schemas.openxmlformats.org/officeDocument/2006/relationships/hyperlink" Target="http://www.fruitsandveggiesmorematters.gov/"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lm.nih.gov/medlineplus/magazine/issues/summer07/articles/summer07pg28.html"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nic.nal.usda.gov/nal_display/index.php?info_center=4&amp;tax_level=3&amp;tax_subject=358&amp;topic_id=1612&amp;level3_id=5951&amp;level4_id=0&amp;level5_id=0&amp;placement_default=0"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hyperlink" Target="http://www.pepperidgefarm.com/ProductDetail.aspx?catID=723" TargetMode="External"/><Relationship Id="rId5" Type="http://schemas.openxmlformats.org/officeDocument/2006/relationships/hyperlink" Target="http://www.nabiscoworld.com/Brands/ProductInformation.aspx?BrandKey=chipsahoy&amp;Site=1&amp;Product=4400003743" TargetMode="External"/><Relationship Id="rId4" Type="http://schemas.openxmlformats.org/officeDocument/2006/relationships/hyperlink" Target="http://www.nabiscoworld.com/Brands/ProductInformation.aspx?BrandKey=oreo&amp;Site=1&amp;Product=440000082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rodale.typepad.com/photos/uncategorized/2009/03/05/thin_mints_crack_3.jpg" TargetMode="Externa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education.wichita.edu/caduceus/examples/soda/soda_index.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time.com/time/photogallery/0,29307,1626519_1373675,00.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time.com/time/photogallery/0,29307,1626519_1373680,00.html"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time.com/time/photogallery/0,29307,1626519_1373704,00.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www.subway.com/applications/NutritionInfo/index.aspx" TargetMode="External"/><Relationship Id="rId3" Type="http://schemas.openxmlformats.org/officeDocument/2006/relationships/hyperlink" Target="http://www.webmd.com/diet/healthtool-food-calorie-counter" TargetMode="External"/><Relationship Id="rId7" Type="http://schemas.openxmlformats.org/officeDocument/2006/relationships/hyperlink" Target="http://www.tacobell.com/nutrition/calculator/" TargetMode="External"/><Relationship Id="rId2" Type="http://schemas.openxmlformats.org/officeDocument/2006/relationships/hyperlink" Target="http://www.fastfoodnutrition.org/" TargetMode="External"/><Relationship Id="rId1" Type="http://schemas.openxmlformats.org/officeDocument/2006/relationships/slideLayout" Target="../slideLayouts/slideLayout7.xml"/><Relationship Id="rId6" Type="http://schemas.openxmlformats.org/officeDocument/2006/relationships/hyperlink" Target="http://www.mcdonalds.com/us/en/food/food_quality/nutrition_choices.html" TargetMode="External"/><Relationship Id="rId5" Type="http://schemas.openxmlformats.org/officeDocument/2006/relationships/hyperlink" Target="http://www.qdoba.com/Calculator.aspx" TargetMode="External"/><Relationship Id="rId4" Type="http://schemas.openxmlformats.org/officeDocument/2006/relationships/hyperlink" Target="http://www.coldstonecreamery.com/nutritional/nutrition_information.html" TargetMode="External"/><Relationship Id="rId9" Type="http://schemas.openxmlformats.org/officeDocument/2006/relationships/hyperlink" Target="https://www.dunkindonuts.com/aboutus/nutri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fruitsandveggiesmorematters.org/?page_id=1066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685800" y="2130425"/>
            <a:ext cx="7772400" cy="1470025"/>
          </a:xfrm>
        </p:spPr>
        <p:txBody>
          <a:bodyPr anchor="ctr"/>
          <a:lstStyle/>
          <a:p>
            <a:pPr eaLnBrk="1" hangingPunct="1">
              <a:defRPr/>
            </a:pPr>
            <a:r>
              <a:rPr lang="en-US" sz="5400" smtClean="0"/>
              <a:t>Nutrition</a:t>
            </a:r>
            <a:r>
              <a:rPr lang="en-US" smtClean="0"/>
              <a:t>	</a:t>
            </a:r>
          </a:p>
        </p:txBody>
      </p:sp>
      <p:sp>
        <p:nvSpPr>
          <p:cNvPr id="3" name="Subtitle 2"/>
          <p:cNvSpPr>
            <a:spLocks noGrp="1"/>
          </p:cNvSpPr>
          <p:nvPr>
            <p:ph type="subTitle" idx="4294967295"/>
          </p:nvPr>
        </p:nvSpPr>
        <p:spPr>
          <a:xfrm>
            <a:off x="1371600" y="3889375"/>
            <a:ext cx="6400800" cy="1754188"/>
          </a:xfrm>
        </p:spPr>
        <p:txBody>
          <a:bodyPr>
            <a:normAutofit/>
          </a:bodyPr>
          <a:lstStyle/>
          <a:p>
            <a:pPr marL="0" indent="0" algn="ctr" eaLnBrk="1" hangingPunct="1">
              <a:buFont typeface="Wingdings" pitchFamily="2" charset="2"/>
              <a:buNone/>
              <a:defRPr/>
            </a:pPr>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t>Benefits of phytochemicals</a:t>
            </a:r>
          </a:p>
        </p:txBody>
      </p:sp>
      <p:pic>
        <p:nvPicPr>
          <p:cNvPr id="4" name="Picture 2" descr="Photo:Fruits and Vegetables"/>
          <p:cNvPicPr>
            <a:picLocks noChangeAspect="1" noChangeArrowheads="1"/>
          </p:cNvPicPr>
          <p:nvPr/>
        </p:nvPicPr>
        <p:blipFill>
          <a:blip r:embed="rId2" cstate="print"/>
          <a:srcRect/>
          <a:stretch>
            <a:fillRect/>
          </a:stretch>
        </p:blipFill>
        <p:spPr bwMode="auto">
          <a:xfrm>
            <a:off x="242656" y="5905500"/>
            <a:ext cx="8595179" cy="952500"/>
          </a:xfrm>
          <a:prstGeom prst="rect">
            <a:avLst/>
          </a:prstGeom>
          <a:noFill/>
        </p:spPr>
      </p:pic>
      <p:sp>
        <p:nvSpPr>
          <p:cNvPr id="3" name="Content Placeholder 2"/>
          <p:cNvSpPr>
            <a:spLocks noGrp="1"/>
          </p:cNvSpPr>
          <p:nvPr>
            <p:ph idx="1"/>
          </p:nvPr>
        </p:nvSpPr>
        <p:spPr>
          <a:xfrm rot="20203953">
            <a:off x="616058" y="1952320"/>
            <a:ext cx="8229600" cy="3204848"/>
          </a:xfrm>
        </p:spPr>
        <p:txBody>
          <a:bodyPr/>
          <a:lstStyle/>
          <a:p>
            <a:r>
              <a:rPr lang="en-US" sz="2400" dirty="0"/>
              <a:t>New experimental studies are emerging that demonstrate multiple effects of fruits and vegetables (and their phytochemicals), suggesting that </a:t>
            </a:r>
            <a:r>
              <a:rPr lang="en-US" sz="2400" b="1" dirty="0"/>
              <a:t>they may have an even greater role to play in human health</a:t>
            </a:r>
            <a:r>
              <a:rPr lang="en-US" sz="2400" dirty="0"/>
              <a:t> than the already positive results seen to date. </a:t>
            </a:r>
            <a:r>
              <a:rPr lang="en-US" sz="2400" i="1" dirty="0"/>
              <a:t>Check out the top 6 phytochemicals… see the next slide!</a:t>
            </a:r>
          </a:p>
          <a:p>
            <a:endParaRPr lang="en-US" dirty="0"/>
          </a:p>
        </p:txBody>
      </p:sp>
    </p:spTree>
    <p:extLst>
      <p:ext uri="{BB962C8B-B14F-4D97-AF65-F5344CB8AC3E}">
        <p14:creationId xmlns:p14="http://schemas.microsoft.com/office/powerpoint/2010/main" val="884156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p:cNvPr>
          <p:cNvPicPr>
            <a:picLocks noChangeAspect="1" noChangeArrowheads="1"/>
          </p:cNvPicPr>
          <p:nvPr/>
        </p:nvPicPr>
        <p:blipFill>
          <a:blip r:embed="rId3" cstate="print"/>
          <a:srcRect l="34824" t="9375" r="23594" b="5208"/>
          <a:stretch>
            <a:fillRect/>
          </a:stretch>
        </p:blipFill>
        <p:spPr bwMode="auto">
          <a:xfrm>
            <a:off x="1828800" y="152400"/>
            <a:ext cx="5410200" cy="6248400"/>
          </a:xfrm>
          <a:prstGeom prst="rect">
            <a:avLst/>
          </a:prstGeom>
          <a:noFill/>
          <a:ln w="9525">
            <a:noFill/>
            <a:miter lim="800000"/>
            <a:headEnd/>
            <a:tailEnd/>
          </a:ln>
        </p:spPr>
      </p:pic>
    </p:spTree>
    <p:extLst>
      <p:ext uri="{BB962C8B-B14F-4D97-AF65-F5344CB8AC3E}">
        <p14:creationId xmlns:p14="http://schemas.microsoft.com/office/powerpoint/2010/main" val="2163654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6940" t="16185" r="25037" b="36458"/>
          <a:stretch>
            <a:fillRect/>
          </a:stretch>
        </p:blipFill>
        <p:spPr bwMode="auto">
          <a:xfrm>
            <a:off x="685800" y="1371600"/>
            <a:ext cx="7622802" cy="4226257"/>
          </a:xfrm>
          <a:prstGeom prst="rect">
            <a:avLst/>
          </a:prstGeom>
          <a:noFill/>
          <a:ln w="9525">
            <a:noFill/>
            <a:miter lim="800000"/>
            <a:headEnd/>
            <a:tailEnd/>
          </a:ln>
        </p:spPr>
      </p:pic>
    </p:spTree>
    <p:extLst>
      <p:ext uri="{BB962C8B-B14F-4D97-AF65-F5344CB8AC3E}">
        <p14:creationId xmlns:p14="http://schemas.microsoft.com/office/powerpoint/2010/main" val="768321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algn="l"/>
            <a:r>
              <a:rPr lang="en-US" sz="4000" b="1" dirty="0" smtClean="0">
                <a:effectLst/>
              </a:rPr>
              <a:t>Glycemic Index</a:t>
            </a:r>
            <a:r>
              <a:rPr lang="en-US" sz="4000" dirty="0" smtClean="0">
                <a:effectLst/>
              </a:rPr>
              <a:t/>
            </a:r>
            <a:br>
              <a:rPr lang="en-US" sz="4000" dirty="0" smtClean="0">
                <a:effectLst/>
              </a:rPr>
            </a:br>
            <a:endParaRPr lang="en-US" sz="4000" dirty="0" smtClean="0">
              <a:effectLst/>
            </a:endParaRPr>
          </a:p>
        </p:txBody>
      </p:sp>
      <p:sp>
        <p:nvSpPr>
          <p:cNvPr id="19458" name="Rectangle 3"/>
          <p:cNvSpPr>
            <a:spLocks noGrp="1" noChangeArrowheads="1"/>
          </p:cNvSpPr>
          <p:nvPr>
            <p:ph type="body" idx="1"/>
          </p:nvPr>
        </p:nvSpPr>
        <p:spPr>
          <a:xfrm>
            <a:off x="381000" y="990600"/>
            <a:ext cx="8229600" cy="1524000"/>
          </a:xfrm>
        </p:spPr>
        <p:txBody>
          <a:bodyPr/>
          <a:lstStyle/>
          <a:p>
            <a:pPr>
              <a:lnSpc>
                <a:spcPct val="80000"/>
              </a:lnSpc>
            </a:pPr>
            <a:r>
              <a:rPr lang="en-US" sz="2400" dirty="0" smtClean="0">
                <a:effectLst/>
              </a:rPr>
              <a:t>In a nutshell, the glycemic index essentially measures how quickly a food will raise your blood sugar.</a:t>
            </a:r>
          </a:p>
          <a:p>
            <a:pPr>
              <a:lnSpc>
                <a:spcPct val="80000"/>
              </a:lnSpc>
            </a:pPr>
            <a:endParaRPr lang="en-US" sz="2400" dirty="0">
              <a:effectLst/>
            </a:endParaRPr>
          </a:p>
          <a:p>
            <a:pPr>
              <a:lnSpc>
                <a:spcPct val="80000"/>
              </a:lnSpc>
            </a:pPr>
            <a:endParaRPr lang="en-US" sz="2400" dirty="0" smtClean="0">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165209190"/>
              </p:ext>
            </p:extLst>
          </p:nvPr>
        </p:nvGraphicFramePr>
        <p:xfrm>
          <a:off x="4419600" y="1905000"/>
          <a:ext cx="3352800" cy="3108469"/>
        </p:xfrm>
        <a:graphic>
          <a:graphicData uri="http://schemas.openxmlformats.org/drawingml/2006/table">
            <a:tbl>
              <a:tblPr/>
              <a:tblGrid>
                <a:gridCol w="1219612"/>
                <a:gridCol w="2133188"/>
              </a:tblGrid>
              <a:tr h="457200">
                <a:tc>
                  <a:txBody>
                    <a:bodyPr/>
                    <a:lstStyle/>
                    <a:p>
                      <a:r>
                        <a:rPr lang="en-US" sz="1400" b="1" dirty="0"/>
                        <a:t>GRAINS</a:t>
                      </a:r>
                    </a:p>
                  </a:txBody>
                  <a:tcPr marL="16805" marR="16805" marT="16805" marB="16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t>Glycemic index (glucose = 100)</a:t>
                      </a:r>
                      <a:endParaRPr lang="en-US" sz="1400" b="1" dirty="0"/>
                    </a:p>
                  </a:txBody>
                  <a:tcPr marL="16805" marR="16805" marT="16805" marB="16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261">
                <a:tc>
                  <a:txBody>
                    <a:bodyPr/>
                    <a:lstStyle/>
                    <a:p>
                      <a:r>
                        <a:rPr lang="en-US" sz="1400" b="1" dirty="0"/>
                        <a:t>Couscous, </a:t>
                      </a:r>
                      <a:r>
                        <a:rPr lang="en-US" sz="1400" b="1" dirty="0" smtClean="0"/>
                        <a:t>average</a:t>
                      </a:r>
                      <a:endParaRPr lang="en-US" sz="1400" b="1" dirty="0"/>
                    </a:p>
                  </a:txBody>
                  <a:tcPr marL="16805" marR="16805" marT="16805" marB="16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65</a:t>
                      </a:r>
                    </a:p>
                  </a:txBody>
                  <a:tcPr marL="16805" marR="16805" marT="16805" marB="16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409">
                <a:tc>
                  <a:txBody>
                    <a:bodyPr/>
                    <a:lstStyle/>
                    <a:p>
                      <a:r>
                        <a:rPr lang="en-US" sz="1400" b="1"/>
                        <a:t>Quinoa</a:t>
                      </a:r>
                    </a:p>
                  </a:txBody>
                  <a:tcPr marL="16805" marR="16805" marT="16805" marB="16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t>53</a:t>
                      </a:r>
                    </a:p>
                  </a:txBody>
                  <a:tcPr marL="16805" marR="16805" marT="16805" marB="16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617">
                <a:tc>
                  <a:txBody>
                    <a:bodyPr/>
                    <a:lstStyle/>
                    <a:p>
                      <a:r>
                        <a:rPr lang="en-US" sz="1400" b="1"/>
                        <a:t>White rice, average</a:t>
                      </a:r>
                    </a:p>
                  </a:txBody>
                  <a:tcPr marL="16805" marR="16805" marT="16805" marB="16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t>89</a:t>
                      </a:r>
                    </a:p>
                  </a:txBody>
                  <a:tcPr marL="16805" marR="16805" marT="16805" marB="16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817">
                <a:tc>
                  <a:txBody>
                    <a:bodyPr/>
                    <a:lstStyle/>
                    <a:p>
                      <a:r>
                        <a:rPr lang="en-US" sz="1400" b="1" dirty="0"/>
                        <a:t>Brown rice, average</a:t>
                      </a:r>
                    </a:p>
                  </a:txBody>
                  <a:tcPr marL="16805" marR="16805" marT="16805" marB="16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50</a:t>
                      </a:r>
                    </a:p>
                  </a:txBody>
                  <a:tcPr marL="16805" marR="16805" marT="16805" marB="16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817">
                <a:tc>
                  <a:txBody>
                    <a:bodyPr/>
                    <a:lstStyle/>
                    <a:p>
                      <a:r>
                        <a:rPr lang="en-US" sz="1400" dirty="0"/>
                        <a:t>Coco Pops™, average</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77</a:t>
                      </a:r>
                      <a:endParaRPr lang="en-US" sz="1400" dirty="0"/>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817">
                <a:tc>
                  <a:txBody>
                    <a:bodyPr/>
                    <a:lstStyle/>
                    <a:p>
                      <a:r>
                        <a:rPr lang="en-US" sz="1400" dirty="0"/>
                        <a:t>Cornflakes™, average</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93</a:t>
                      </a:r>
                      <a:endParaRPr lang="en-US" sz="1400" dirty="0"/>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56349546"/>
              </p:ext>
            </p:extLst>
          </p:nvPr>
        </p:nvGraphicFramePr>
        <p:xfrm>
          <a:off x="609600" y="2286000"/>
          <a:ext cx="3505200" cy="2713210"/>
        </p:xfrm>
        <a:graphic>
          <a:graphicData uri="http://schemas.openxmlformats.org/drawingml/2006/table">
            <a:tbl>
              <a:tblPr/>
              <a:tblGrid>
                <a:gridCol w="1890963"/>
                <a:gridCol w="1614237"/>
              </a:tblGrid>
              <a:tr h="381000">
                <a:tc>
                  <a:txBody>
                    <a:bodyPr/>
                    <a:lstStyle/>
                    <a:p>
                      <a:r>
                        <a:rPr lang="en-US" sz="1400" b="1" dirty="0"/>
                        <a:t>BEVERAGES</a:t>
                      </a:r>
                    </a:p>
                  </a:txBody>
                  <a:tcPr marL="15286" marR="15286" marT="15286" marB="15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Glycemic index</a:t>
                      </a:r>
                      <a:endParaRPr lang="en-US" sz="1400" b="1" dirty="0"/>
                    </a:p>
                  </a:txBody>
                  <a:tcPr marL="15286" marR="15286" marT="15286" marB="15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45">
                <a:tc>
                  <a:txBody>
                    <a:bodyPr/>
                    <a:lstStyle/>
                    <a:p>
                      <a:r>
                        <a:rPr lang="en-US" sz="1400" b="1" dirty="0"/>
                        <a:t>Coca Cola®, average</a:t>
                      </a:r>
                    </a:p>
                  </a:txBody>
                  <a:tcPr marL="15286" marR="15286" marT="15286" marB="15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t>63</a:t>
                      </a:r>
                    </a:p>
                  </a:txBody>
                  <a:tcPr marL="15286" marR="15286" marT="15286" marB="15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8743">
                <a:tc>
                  <a:txBody>
                    <a:bodyPr/>
                    <a:lstStyle/>
                    <a:p>
                      <a:r>
                        <a:rPr lang="en-US" sz="1400" b="1" dirty="0"/>
                        <a:t>Cranberry juice cocktail (Ocean Spray®)</a:t>
                      </a:r>
                    </a:p>
                  </a:txBody>
                  <a:tcPr marL="15286" marR="15286" marT="15286" marB="15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68</a:t>
                      </a:r>
                    </a:p>
                  </a:txBody>
                  <a:tcPr marL="15286" marR="15286" marT="15286" marB="15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146">
                <a:tc>
                  <a:txBody>
                    <a:bodyPr/>
                    <a:lstStyle/>
                    <a:p>
                      <a:r>
                        <a:rPr lang="en-US" sz="1400" b="1"/>
                        <a:t>Gatorade</a:t>
                      </a:r>
                    </a:p>
                  </a:txBody>
                  <a:tcPr marL="15286" marR="15286" marT="15286" marB="15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t>78</a:t>
                      </a:r>
                    </a:p>
                  </a:txBody>
                  <a:tcPr marL="15286" marR="15286" marT="15286" marB="15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276">
                <a:tc>
                  <a:txBody>
                    <a:bodyPr/>
                    <a:lstStyle/>
                    <a:p>
                      <a:r>
                        <a:rPr lang="en-US" sz="1400" b="1"/>
                        <a:t>Orange juice, unsweetened</a:t>
                      </a:r>
                    </a:p>
                  </a:txBody>
                  <a:tcPr marL="15286" marR="15286" marT="15286" marB="15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50</a:t>
                      </a:r>
                    </a:p>
                  </a:txBody>
                  <a:tcPr marL="15286" marR="15286" marT="15286" marB="15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685800" y="5715000"/>
            <a:ext cx="7620000" cy="646331"/>
          </a:xfrm>
          <a:prstGeom prst="rect">
            <a:avLst/>
          </a:prstGeom>
          <a:noFill/>
        </p:spPr>
        <p:txBody>
          <a:bodyPr wrap="square" rtlCol="0">
            <a:spAutoFit/>
          </a:bodyPr>
          <a:lstStyle/>
          <a:p>
            <a:r>
              <a:rPr lang="en-US" dirty="0"/>
              <a:t>http://www.health.harvard.edu/newsweek/Glycemic_index_and_glycemic_load_for_100_foods.htm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b="1" dirty="0" smtClean="0">
                <a:effectLst/>
              </a:rPr>
              <a:t>Energy Dense </a:t>
            </a:r>
            <a:br>
              <a:rPr lang="en-US" b="1" dirty="0" smtClean="0">
                <a:effectLst/>
              </a:rPr>
            </a:br>
            <a:r>
              <a:rPr lang="en-US" b="1" dirty="0" err="1" smtClean="0">
                <a:effectLst/>
              </a:rPr>
              <a:t>vs</a:t>
            </a:r>
            <a:r>
              <a:rPr lang="en-US" b="1" dirty="0" smtClean="0">
                <a:effectLst/>
              </a:rPr>
              <a:t> Nutrient Dense</a:t>
            </a:r>
          </a:p>
        </p:txBody>
      </p:sp>
      <p:sp>
        <p:nvSpPr>
          <p:cNvPr id="20482" name="Rectangle 3"/>
          <p:cNvSpPr>
            <a:spLocks noGrp="1" noChangeArrowheads="1"/>
          </p:cNvSpPr>
          <p:nvPr>
            <p:ph type="body" idx="1"/>
          </p:nvPr>
        </p:nvSpPr>
        <p:spPr/>
        <p:txBody>
          <a:bodyPr/>
          <a:lstStyle/>
          <a:p>
            <a:pPr>
              <a:lnSpc>
                <a:spcPct val="80000"/>
              </a:lnSpc>
            </a:pPr>
            <a:r>
              <a:rPr lang="en-US" sz="2400" dirty="0" smtClean="0">
                <a:effectLst/>
              </a:rPr>
              <a:t/>
            </a:r>
            <a:br>
              <a:rPr lang="en-US" sz="2400" dirty="0" smtClean="0">
                <a:effectLst/>
              </a:rPr>
            </a:br>
            <a:r>
              <a:rPr lang="en-US" sz="2400" dirty="0" smtClean="0">
                <a:effectLst/>
              </a:rPr>
              <a:t>Energy density essentially means how many calories a food packs per bite. Low energy dense foods have fewer calories and high energy dense foods have more calories. For example, one cup of veggies only packs about 25 calories, but a mere </a:t>
            </a:r>
            <a:r>
              <a:rPr lang="en-US" sz="2400" dirty="0" err="1" smtClean="0">
                <a:effectLst/>
              </a:rPr>
              <a:t>tbsp</a:t>
            </a:r>
            <a:r>
              <a:rPr lang="en-US" sz="2400" dirty="0" smtClean="0">
                <a:effectLst/>
              </a:rPr>
              <a:t> of oil packs 120. Generally the more water, fiber and air in a food, the lower the energy density…</a:t>
            </a:r>
          </a:p>
          <a:p>
            <a:pPr>
              <a:lnSpc>
                <a:spcPct val="80000"/>
              </a:lnSpc>
            </a:pPr>
            <a:r>
              <a:rPr lang="en-US" sz="2400" dirty="0" smtClean="0">
                <a:effectLst/>
              </a:rPr>
              <a:t>Nutrient Dense foods have more nutrients and less calories… </a:t>
            </a:r>
          </a:p>
          <a:p>
            <a:pPr>
              <a:lnSpc>
                <a:spcPct val="80000"/>
              </a:lnSpc>
            </a:pPr>
            <a:endParaRPr lang="en-US" sz="2400" dirty="0" smtClean="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158750"/>
            <a:ext cx="8229600" cy="755650"/>
          </a:xfrm>
        </p:spPr>
        <p:txBody>
          <a:bodyPr/>
          <a:lstStyle/>
          <a:p>
            <a:r>
              <a:rPr lang="en-US" sz="4000" b="1" smtClean="0">
                <a:effectLst/>
              </a:rPr>
              <a:t>Daily Value</a:t>
            </a:r>
            <a:endParaRPr lang="en-US" sz="4000" smtClean="0">
              <a:effectLst/>
            </a:endParaRPr>
          </a:p>
        </p:txBody>
      </p:sp>
      <p:sp>
        <p:nvSpPr>
          <p:cNvPr id="21506" name="Rectangle 3"/>
          <p:cNvSpPr>
            <a:spLocks noGrp="1" noChangeArrowheads="1"/>
          </p:cNvSpPr>
          <p:nvPr>
            <p:ph type="body" idx="1"/>
          </p:nvPr>
        </p:nvSpPr>
        <p:spPr>
          <a:xfrm>
            <a:off x="457200" y="990600"/>
            <a:ext cx="8229600" cy="5410200"/>
          </a:xfrm>
        </p:spPr>
        <p:txBody>
          <a:bodyPr/>
          <a:lstStyle/>
          <a:p>
            <a:pPr>
              <a:lnSpc>
                <a:spcPct val="80000"/>
              </a:lnSpc>
            </a:pPr>
            <a:r>
              <a:rPr lang="en-US" sz="2400" smtClean="0">
                <a:effectLst/>
              </a:rPr>
              <a:t>You'll see Daily Value on food labels. Each line tells you the amount of a nutrient one serving of the food contains compared to either the minimum or maximum target for the average adult. For example, 15 percent of the Daily Value for fiber means one serving provides 15 percent of the amount of fiber you need daily. It's especially helpful for quickly comparing two similar foods, like two types of cereal for their fiber values or two types of soup for their sodium values. But in my opinion the ingredient list of a packaged food provides the most important information. While a product may be a good source of something you want more of (like protein) or offer none of a nutrient you're trying to avoid (like sodium or sugar), it could still be loaded with artificial additives and preservatives. My motto: ingredients lists should read like recipes you could easily recreate in your own kitchen.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70" t="6959" r="16281" b="6387"/>
          <a:stretch/>
        </p:blipFill>
        <p:spPr bwMode="auto">
          <a:xfrm>
            <a:off x="457201" y="1"/>
            <a:ext cx="5334000" cy="691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43600" y="533400"/>
            <a:ext cx="2819400" cy="3884140"/>
          </a:xfrm>
          <a:prstGeom prst="rect">
            <a:avLst/>
          </a:prstGeom>
          <a:noFill/>
        </p:spPr>
        <p:txBody>
          <a:bodyPr wrap="square" rtlCol="0">
            <a:spAutoFit/>
          </a:bodyPr>
          <a:lstStyle/>
          <a:p>
            <a:pPr eaLnBrk="1" hangingPunct="1">
              <a:lnSpc>
                <a:spcPct val="80000"/>
              </a:lnSpc>
              <a:defRPr/>
            </a:pPr>
            <a:r>
              <a:rPr lang="en-US" sz="2800" dirty="0"/>
              <a:t>You can reduce your exposure to pesticides by up to 80 percent by buying the organic </a:t>
            </a:r>
            <a:r>
              <a:rPr lang="en-US" sz="2800" dirty="0" smtClean="0"/>
              <a:t>versions of the “Dirty Dozen”.</a:t>
            </a:r>
            <a:endParaRPr lang="en-US" sz="2800" dirty="0"/>
          </a:p>
        </p:txBody>
      </p:sp>
    </p:spTree>
    <p:extLst>
      <p:ext uri="{BB962C8B-B14F-4D97-AF65-F5344CB8AC3E}">
        <p14:creationId xmlns:p14="http://schemas.microsoft.com/office/powerpoint/2010/main" val="415467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7.media.tumblr.com/8c8aa1c3d11c9b028b3ffc4c68dd199f/tumblr_n4unzari2T1r7yhvfo1_r1_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9198614" cy="539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030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p:txBody>
          <a:bodyPr anchor="ctr"/>
          <a:lstStyle/>
          <a:p>
            <a:pPr eaLnBrk="1" hangingPunct="1">
              <a:defRPr/>
            </a:pPr>
            <a:r>
              <a:rPr lang="en-US" dirty="0" smtClean="0"/>
              <a:t>Choosemyplate.gov</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5135126" cy="467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AP0AAADHCAMAAADlCqUFAAAB3VBMVEX////x8fE6tUqmhGHofR3y8vK1Cjf19fX6+vpClNDFa33gsLjszNKzKk6rACX/xSXdsrvEXm7z4OHjhTMts0Ch1ab49fjXzcLIt6fr2dxPuF3v8u+tyN+CsNTn5+enp6fe3+HeuSHodgCgelXwxKT9/PbLy8vL6MzX19eurq6/v7+zACvBwcGenp7y7+i2trbRk5yWlpaCrt2Li4vnztKwABt/f3+rAADNe4ixGkMAAAB5eXm7R2DWnamuABQ6Oz5dXmBHSEtsbW+6oYmpi2xQUlT66rnOh5PhvcTpoWfg8eHokk7ttov/xQD11rytADfN1+Bno9bm9Ob/1mvni0P14M3Atayy3bSOzJTN5896bmJiv2rXyb744Mp6yYLonF7FsJriZwDxupKXb0afjHyEyYl3Y08UrjC34LzlqnapnpSrYWGphYSAWF+FGzaAAACKJyiNTU6PbW2DBCpsAACCOjiUdXrJbHuolZiEABurcHqOAACXOEtmGSstLC2hWmdvHB15N0RNAAB3SUeTITqbcnu8o6airbtPdZV1gpEOgsirjDrNoyp1mbWUg2RXb4W+pDlQi7qVfD6Vfz3puDU4QU/7z1v55q769tpLWmf84JeJna792IHSowt/o8PH/QmcAAAgAElEQVR4nO19j2MUx33vjmE1CxISElgCbM/MEzDM7O1omKx0Qj4hnQ4EwpgfjuEZYmIIrmt4Sdw6fQ0kL31pk9Rt6jRtEsfmubR/6/t+Z3ZP91M6/QC1dQZ0t7u3t7efme+Pz3fmO7NRhGXi7MFvVrk8G5UleTJ/cPibVc6NHpoowC+M0+gbVy7PB/iL43t8I3tTzo8m8Do7l+z1jexNWbyML+f3+jb2qMyOgtbPTez1bexVGT0ekbm9vok9K4uHo4nRvb6JPSvjf0K/1zexZ2Wb6C/fAD8xuXAjmRxaWFi44T3Hwg20ngeH1uCqC1huzF6+MQynDS0ki7hx9sZBOGH2Bn4Eu8mhhYUkOhdOPbw2dDA6fwMvcWhhEpj3uaH5pYXj+FsH4bxx4KWLNwpy6n/p/A3/vbNr/nIjLxX9uSVEX1mKJueGDh1aAPSwUUHPOb4U0A8NHboxG05bqkRrcwtRNOSdy6z/xrDfmFtD9HDq0NraHKAfrUD9LFQm4fy5hSfjo5P4Wzcq4+Oj87PR4lxAT/wvnV9YqEDNn13zl3vJ6OewUStzAPpGODI8d3Z0ES8IiDzGRX/aefSolQRvfW3pXPjkUPjG5bnLc3hkAmsGvg/oK0NzxxE9rYyuc5CFucnoPJxZoi9/KZqDavLf23bZLvrRc2trh4cQ/dDayNoEop5cmJtooh8J6P1po4B+dunJYmhKQD8ysjaJbTo5WmlHP3cWvgboh/Hbk1B6oR9fIgtzpER/eG58dmRtm2R1u+gro0tLSwH90vz8cJSMHoLGHO5EH04D9NF4ZS405+zo0Pw8CPLxpSdw8mwb+qWRJ0uzi5XEC8Xi6Khv1oXKuSeVpabk+19aGm6ir1TgBsjLRT968PDw+YB++PDwBCjqocvjlcWutsfAuYJ3eXxuKHx1dm5hbXiYRGdHxy8vVi63o1+bWBofr0yenYO46+x4JaAfWlpaBMUu0K/NLcIvjTfRzy2uHR5+yW0/d75d7w9WhqBAuNSO3re3v8uAMVrX+0X8RmWhAz1cCCR/ZG50As8M6OcmwxcC+ifhlyab6PdA79fRQ9sfXgv2fGF0DST8HDR3K/rJTvQLa4cPz8IXJ/EKEx3oJ0aH4IPFyo3Dx893oK9cxiuHX8I6DuhHoe0PH3+56Oe9K5uPJufnQIsXZudRBC7Pj0MLgRrOT47MYws/8afNYwQ9MV9Kvv/GweF5FN7x+bPFJ7h/fv4wXGQJ0E4uLi3NLy159EPzAf0hf+X1X4rml9Dm+8udfanoJ2ahAZLZWfyDcpzNYu0TOHDcH0gmZ1FMj896D4+bdKTgKpPhG8dHJvx1jkfhVAJbE7PEf45aPLE2XLTo7EjQav+92Qn/S/47/kQSjr5U9P9Nyp/Q/wn9N7PsBnpid+VW9qDsBvpGI92Ve3n5ZTfQG5bvyr0MUIhQMoMiFduN8ZfdQM+0egmyz6zLc65TiSVLtclzk+2wCnbF6uXJC298VuWKdRXp3I6uuivoU2Fe9GhQlZBu8IwRqXdy1V1Br6RmO73GJqXmejQ9Y4pnO7nqrqAXMhU7vcYmxSmTO55KUeIWMrNcZ1bu5Kq7YvWMcXxHd7F5cUwAYMsdmL7cOWe4zaQQwqqdXHU30NfgblzjxWYAOFEWbPf1osVOrurRJ2QnJQY/pHVN0B1dZeNCnehduIh3cNWdo6e598CSyxcInxrVG71he4yec4sl30krbP4jsjd6t8foY2ax0Wn6QiXfSq/y4mZZCiOQ7+RXdwU99+86oS8OP00zcfP1N77VVt54/eZ/FvQx+CH+wuBT+Q/f6lXe+M+C3imr8p15jw1+RP2uJ/pv/Xonv7gr6DUaHvB7yqTyBVm+WPzjgXe6oL/zzoFf73XbCz1z+/btGcMSx16U7MfsHw/48k6zhH23W+jjyUm6nSI+f/f58+fvfi4Sw8wWbiaG4i+AG5udSwr0nWW30MeX/sf2yr/+67WxsbFrv5E0V4O5PQSdUPBfSspMSiUYSRKshv5fSf6lN/odCVub5M9sr2S/GcPyRSNn1c3VHpGLjFfrqysrK/V6o1EPWw2nJZnsWwP90Otdk/xSAEs5hDtpXjum4TXu+jVqv/Dox3Jb3YTuIXLFayvLDZe2dcwlREid15frLmNJzwpIft0T/O9ssi1tDdSkVfKZIhLQ0VgyijCpBWQJ6CbetUzxCzID2Y7bb4/ysQI920h0fQXKfGU1T/v2hCSKN5YbXPSogH7o/+31bZZO9MISbpW0SWok40wr4zS4MSFjiCUyozRNBZdGMa5ab47mBfrfbuQ6YpqofKXON+0DojJfbliSdOBP8gMHbsK/1w+IAzdvvn7z5htA/QD9P7+xzdKNPuZOVA1LlXOZTnOeslxYY5I8wt4Em3DKTW502mbZ6W+vBfSf9w84QFxsfcUM2P2VyNpyrpI2HaMO0L9B33j99ZtvHLj5Tze/dYBBXRz4HZxGk1L6B9KC4uwO9MBXjLLapUkqjLUSiKu0RmRGJlpbzoHIpUJzDtutbR+zz4u2/02/EBdEnq80Ojt/EgI2H4y+ApPf1TlPDHyhNW6g5sABAH7zHWh3RP/GOwyq4cA/wq1ADACmSsHZcAPejYYX2Am7pDBYXp1ZlgpKgmq1Wz1CQXV9C8IG8TYvxjgC9/AEIuMWQ1jcVmn0xsb6+F4a85WaaMOmMm2gdrVNsyxNLeyAbEnW2jGc2JWGWpd/yoHpJAeid25io/8Te/1b7J8YoIe7pblwAmrRgkpSJeDiIs+EZBmlNaUUs3CKykgGgRizItc1CEqlb8AOrodWv7D7RaMRjzZef4/bjV48+Z0S/Ngfeok+GM827LGyzkC82pFlRZnKuONZq3LgF0v8lL/Ty+r9C6I3kXNC5zKty8RwqMaqZlXQW0ody6vCScqM5CZxsVXOMJ5rk1c72x5uFIJo6m26t/1wR56M+W1qURDBY0HVtoCkhbcPVr/L7sWJqtfXOx4p3IRVcV+NZ/j5elUlZtkULpbanuh/jeirIEmEQ5TlXJLqqspzK6EuRJYY5aSD6oAgxKaJyVKN6E0Gh2kHemozK1MmhQYZUdIwCTbAHwIeYphTOqY2VTJt4Vdx/Nt18GO/+YcO+FD7y+uDXEI7W7TtW2de/eiD90+88mqU7Lt48cKFB/emZgrZgApYH6BijdUg/jT9XU/0qNvQZIwwBmf5PypYDPJPCBBP4JMEEMX4aUwVgT04QYHJ6ZD8WErNMzBvzto4zR0xRqXMRLKWSePA6qtcqMyaNGtBn7gvWtCPfX6zTfUTtVprNrQ0PAjBW6++f9SXV145CuhP7sNyEsrFY1Ne80narKUoSpcdqhrN/rkneh9ext6+eb1FexbMnjd3YSMuCFxcqHbJ69rYjnM2y5ziloHLM5Q7k8W5zPNMGavRTCk8pRU9vfn5WFv5bYtWxAlfb3hpwnDP3TuveNyhrKPfV9TBhanTKPLl6VgXjToaadkTfbNzA1ob4AqgagBfCSSVzFcE8fbfV4qvBVRsEIVum09CRVIWo+GPg41jAab3Af4YcMISYUy/M9ZRvjNZfkhJbbVEoAKY06+eWEfeC31RAb66nC3lny9nCVUbo6dcECEyBwpPGZfVrMpZxrDPERyqVNSCQkh/CkvB0/Iuf09KY+5hEhrEY/1Yoehk3etNtsu9j3VKy0fFarVsPe4p3rc/aofeGz1WwL57+DWAUlbesklEL6r7TtPJxtoCF4FKzq1imkOsbS3PscehGkvtOINt4YCtpRK0mvGkEz3VrGnv0f4TovyGr5c46BPUJNZK4DWx+rwTPFi+EHVRtcyLewdlgtfXurH3Q1/ij3XJDkk9Zxujp5xVeWaAnkug6caAX0+5SlxmXSJBj6QDpm1ScKpILhIuO/VeVgUnKQiJBK5vJQcelurEWqgBrZQWVMIBMI1C8EJwuuQeyrU/oOon2XLRcMRolOBXe2Dvjx7xo/yrsvmTRqMX+m81OTdN0eozIrzZx9EuFiu4E0VRxdHMx/ARxHFgunHgn3VZPeuoAToLdSdzxU2NAe3lyiUgFMYRB95TVVMJXpWYxP8guvprBcsv38fGqglJ0uXCySvf8Hdf6YV9I/SA/yL4QKp5of3Veg/0b7QY4NL0x01L711AsF6F9AKTZbT8qDPKMdqaBO4XjL1BHmp5lpmaBA4CPAIkKM+d5SA4lmMfDv3t87F3v7x0aezd59e+Hvvqq6+/vvb86y/e/fI3EsAXlCU1yOnu9Ma+MXrAf8zrTSH9+f/rRv8f/Ts3wOd7wkYCv8eYgsIhAehFD/SFZYeXYstvEO1kHCx+iADACVCQHAwu/v3Z2FfPL42NXXp27dnYF5fGnl279O5XsJ/LAnzCMbPirRP9wG+CPjS/cKov/P+w/QIrBYE62Hoc9IbABrvQIDgjWhhg/BYEX3SjL1xe4dnKnh7qOT4lJaXwXhEOVK89u/Ts+bOvvnj27Mtn18YuXXv21bOxS8+B8/wx3C81mFjxqKfGD4Qe8E+h5SiUv9oF/z/69SMiepMDS9NpmgDbBSZjGzITYBYhZHfKmK4ox+sGFSIwAtgI7+ACMv8f2l1Qhcwf+D9EtteeXfv6+bN3v/76+VfPnn8J6K9dGvvq3WtfrIS7jf1dv/pxX+wDoN938l5Zi1AanZ17/9Y3qIawzzgGuix1YsAF2tTmRhOIJcEhAJPTnTwfJAKovIQAwIqaIo3MKDhEGsKS3MZOpDRWKU2VBtuvXQLhzZdjX37x/Pm7Y2Nfvvv8yy/Hwr+x1UDwiJfYD/o3/EDo9518gBoU0iGTeke/9r+19TK1FanQBwCpUzErEp6EghYlaPJpTjp5PrHGgTPLAH1uID5RGdq3xAFZAXrAcwfRM4RNQIUdl1mi2x1d8Tc29uchiYwOAH4Q9PtOXkD4ofXZ6u/6o28Jzcm63S+1uK0Q0cn1qASFiE3uJLB8IApVCWTTiiTnmldtalymhEJVAnniCghDE/lzaHJo8y+e484fGqGZvNhvAn4g9AF+oftypRX86625C9DEaJJY6N/x9onFBXCGjj/2tD2gp129G8HGE7Tp3r4zpKt4RYZ0AbdJiCP9uVQXLPfapedg9S59MfYM0f/mjyGo8421GfjB0Hv4tLD8prR877zxumCOrKOnnDQSKoAgYOc0RjpKgqxL2Ek4ybgCO6Y0FQo/kq5T7+MirimIfiE2pEWAij5/jAdiKotujS+eXfvyq0uXvrh26SvYKyyeRd3/aDPwA6L3us8Kv183IuQuMMxdaO1n4YlJLGM6yUVurDPSgganaW4thMyKyxqXKU9UFT2BqnagR4MeRtYKLgTtX4iNt/GFOAH4LMQDvy8E31t+aPtrQHd+H1JWJffkdjPwg6L3vEeFfFC23MxhUbJK29A7aPYasNo8l8qqBpj6VNucVTUBjc2rdBXOgQrJjOlGL4AOEGS5aBbB7ckGxVTQOAU/APUphKQoSUTkTCk0iwX6Ly99Dfgvff3VVyD34Q4d0NMzG7m6LaL3fj8LSam6DriVklmaZq25C9QSIHEColkFdw12XaCpJyneLQV+A5LPGUIAcFR29e0AFQBrxtGyoX2nDlwmN8rBX57krMZcmpvMwXmqJnkSs7LxrzVfVoPcG6B639685beAft9JYH1FRmQjT4tim0GOx+IFNnRj0GYfjmSloQcJjikJkt3Vow0EQYOcWIirADK4SYh0IBwUziB69HnA+1OIIJnO4SMFld3SoenLH2qB3KPS96e320K/7yIyCN8RLFasx56ltWbvA/NEPBBURlv8HVI2wE29yqJbKGx/N88HCZHABgSIisD+P4rDDBlsQf2B4MCb8AwfaAOBE0ni/r29Z+OPLMj9RoHNdtGj5ZOhyyCv4QQFm69bfJr6bhyw9BCNkwbaMIaDJEpoEA9FHAp7LCd5LA0YS/AM3X07cQstaFJ9WnYLlvJT9Pp7WXNtrf9715T7uwMo/dbQB9n3bo+sOIw2WwZNqePUgNJa4KAc/ButitwCR6tKbYDma9BVqzMeWwNyXcPzutFvvST/8IfWpvehuM+YPzEQ+A70F/HfRXg/eeHiSXy/cLFD9pnzVtVUo/ZcB4qdN8YIbRW4PQPyneMYnAObb5Ic0OdOgB/UDKL3PCerMRr4neftUJZ/Xvbt/d54kofKOYCz60Z/cubk6X0zUxcv3Lt3b+bCzMWTM8cutDU+BDypZ7x0uTNRIKcYtGagkKAEQNFwDwgBvAHFMSk4CdiWaPthkxmIeXcDPYkTlpo/+y2UP1vxLC9NB7T33einHswcuzc1NXNs5kOshZMzU23o9+2jQPm8fJn2USPsoaZh5DIOpp+2kHoly/5939GBgxrdNn/b+EEIJ+kk3FEIbpIBGG5vyb8ALX5h6uKDezMnL0xNgSx82KH5wHkyH+2R5fYhw2bWU2n4ga6LuOzrKtOi0OWh/xO0OH8X0Bc/Czfkmx5E863BTF4X+n1TJ6dO3rt44QFivzf1YGrqQQd8CorlG7/aO1sppqsgBmDwgZM5aHWIbeFF+M5OsPQ5YSmEOwb2d6vtQ6G2EbSebqHpO9Gf3FfsnDxZ/O9u/KD5aqUneiq5BROvwdzZKuUpZ0D3jaxZ6zgBagg7uU1zHQYxdxF9w9+VBKLz7YGbfksez8NPgPJ4s1/v2atDcSynplLDtQQWnANtxwk9YOwtuEKVcyCwhOeGVbtsPp3cQRHLwdeTQUK7PuhPXnwAYr8Pvd4F/Nv34EInejD72vt83TMlGJgcBLAQ1YL9h01JUyD3FiJdYsH0pUrEShGMWFQn+sk7J3ZSXik33h8Yeyf6Y1MPLoLh+3Bm6sOZC6f3TR2714kefb7gIdQjcS/4JFDaYuwJ8w1Sb+dRVGgcrzO6zraPX9t+SeoyOg1KCXHIe4M3fae///DYhZmpexenZk6C7Z+aujDzoBM9Er7A9uvZYHmKRfZDz/6/NvQb54quu5UeH4mVQMLiAcObnuinLlwAmjN1bAoE4MEDqAPgP53wj4UqBtK7o8z8LvQxA2aoAmGgRcIKLYaA/I4fFe+TmGR9dIdCOTDT6Zb8fdDcx/YdO7bv4oNjFy5cvPeg0+NhKUVfrO4qeky0l7nFOV4QMMjMMIfzrMBmQFRgBET5SkNU2VNAaNX3YmOrlCT3KP4r/vtEDUzVaL4e7Ym+3cU1/V+X6HuXv9K/N3ub6DNlXJbGBoctE2NMZjEJKtVccWlTqJTUJpnt/tlkRXjBB8JTGL0Tjz5+787d944+OvPBq2fuPHrr0Ym3jn5w5tErj46+f/fRiTPv9UQ/QEGrH+ZfVvuNYm0XvZVKSy2ItkxDVKgVaIK0igvupKlmwBuk6dX2oPZ4PzGEOa+VrfrW0bt33jvx3kevHD3z0YmP73786pkP7rx65sTdjz848/5HZ3q3/SDlAlAdz3btzhW/Pb5HHUe3UOi83/Y6nzqiPe7uFG1/ldQTPQWxbRPXe+/dufPogzMn7px59Or7R+9+/NajRx89OvP+mY8/uPvRxx8U1mEb6PfhwF5Q/Gib6dk9M1WbWEgXSF8VhHQlapYfG38/mWzp0zkRvQKS//5b75159OjO0bsnzhx9686Zu++/9t6dt9774NW3to3+5LFjx/7sGJY/P7aT0oU+NDnVVJA08ekr5VQVCBEmceAy1v54Z0lqnubijOAm10F4wIGOggNsdnXALu6ceOX97Uv+yWNTU/8L4uCpqe/8z6ntl3ud6CnYM5Mp7pKGrHKiJcQM8E9Lqa0D5Xckt1VDbLe1oXVv9MAWJ1twd9tFD76lNHsbZ2Vv9GEX1wOnbZlzkcOBS83DACZm6mVVpXJrdQIfg1PoSkaG6Jb60H6L3n57eo+9m97sGcwzySiOu6GcerlN0CPjyDtmWzlvs1BcE02aNIamCe3Ru0FdnjJuNWY0WRADlWA+ujDK5crAgRTsPxeZ6aKYcQhxGF83ei8QPVJ9HYx+kqYkheA1kZymBBNtbQq+uWFji3OjHU0tkw1DDIS6QF1SjHYBgXWCd+doF3Ye6o0E+y6NCoNbfnoK2jzakaIdvifr3gjbwTv0doC+afRlA7gHs9VUUFtlwkBIrxm0YKalE8qC0gJlwYZzxKAMUxx9Fph0Cu+9MtR9S8brKYqlgpAiP783u6KZd3goj4N14+8UPfVd56KeSJc5MEmJcyypEuzlBmrGctpIiANyQnFurE6V4yjKVIMEZyDcnKU67crdCJReMYqTFIJDZGGGUvABbJLRzjlJwWD4Lj0pt9Kts330EE/5Hg62WkxmRFENSZbhL0E2GohL+Mx/gKIsCpPXy99nQOmh8oQGzVEZSr9oWCcFZ6SGPqBh60IDG+yET7VHj5Z4K8H9NtGfpAXTJyutMto6d651Bsn6SF+8zlLLpP82qwexjMV0fmOAvyChT0wmXG4zYliVG06NtjrvnC5FKHcl+gFHMVrQn/7w5NbKhzMhko5o2cERM5lKNO2+xVnmjXwhDglPQoSKyQxNKRDd/XoU/DpPMboDfm+kPxFiPlAWRqoGFAdCQDCZRnQ2fkH1MPjYGnhEH2116udrRQdalJToqYboFNoJDHlmCdo+MO6MqyRlmcyNAMtvVJ3JHAIXlG6RurTHOB5tZrOTIoQII3e+FmOf9bg+Y3O30G+ndKDHlDSQzUwnJs/BLaPomowDSeMcDH4Ofi41CSYsiqrONIcK6ZGhTktz30n0ffizvuePtKjWTtCfPrXVcrpA35R8agVwMpwpR7mqstRKo6GRBfCdVBqiIS7nmWOYgAuqnXJrwDt2z8vhJMw8Kih/OYWNJBkRQHIKe5lYeMlkIksH0KL320D/vektllLv49LqYUKWv7Ugo3Fh5Yv41GMp5tOGwS4056wrZ8sJCzXjs32EYdIKTgXYek51jaDzlBZ7fKQ2RsR1MBJ+umrctPkY4m0D/fT+rZXp04XHa7H56zm1hLR65DYlbdvutnqgE1JrIatSuSjPTQrRHtcGrSCRuQKTZxw4hggz1F2mnAOWiXVIUz8LQ2bbsvlbRb8f0Xf37NGSlaRhYpJvYkloaHP8x7xmB/ll3TPSXMKQOQGtd5oDn1c5QW2CBq9C2+PKCgrnKqWccHCFCpRHaNQfKkPnRrodtrN19Ji463+v3spRswysPac842jtCaYjp6lU3EKkCoEr4WkNXuNYAxyRuS69D+OdXtc90yfNKU2+Novs7HBo3Rng95Tv2MLYYwvjONtFfyTEU6BptRb01Di08tBC2qRA7WOnmc1tKl2CDjAH6m/9HESbg+Aa0Y2+qT/tPm3TrtOY+RgPY4+tRzlbRn8fWt33IOv2fDVZIxqsvcE5NYniVcuA92fSJBpiHPB5mNxhJUg3T2C/B89nMnTcszBpubCfm8KPwf6g/3WYjP+i0U8/DhYGlL9tFDsM0/s4H9uDa1pOxrasdAeALC6nK5JOvZfGZkCboL4MVRy0XBJltWps2ndKw1Rb8MJ3Xzz6U2WXdqPsaOiiX8HqFfm2JMxFDDfaZP3dNt8xg31bjkqFCw5EEDdql0m+6QB3MZgBN/Xai0d/O4wbRNFqkbwTS1E4+BC8gakvplDHkjBPBWSgq2AAC6LPZLe/5xpMhzQxKAuwe2CEyJlkNdsUPc9Ll7cl8NtCfxpUzLv75aIhKdB27MxQLBUZl1SmGQ5BMEBqCNATzlVWyyhEp6rBFdc4xbqHzS95vJ+Gw4LZ72b1vdCHzh00xVtzedtAf6QcyJON8rYtTnTFmeU1eHcJcBKQ20zrhJqYafwMwlOaZ0DTlLUcmW4vm98s8QCWvu10362JbfLex0e3UD7eMnpv9Pwgril7V2kGxpwAoqpwEM1hwh5ILjBR7NyDyAa2wNhTIzBOTVMNEYDj3TZ/+yUJZo+L6NtntlS+vWX01+FnWJvRC+kKZf5xXDAUgpOlm9MLihGaMtuU9sjT3X5B/huVPc1bKy3or+4/cuvqlavT9/cfuXrkypX7V/ffunpr//129KeLXj260m+Jl9LYt/XC0XXX0DKdY5fQB8UncF8TI1spEy3op68fuX/q9ttXj5y+cuv6/lO3r97+3qnH3338sE04rpZcR9a777rosVNFN16qpPBOAGoCQgAk/WjamrHpbqEHvuOlEWTy+Pzo4GXpbBv6795++N3r9x8+vn7k+vSt69+buT5z/+HtNvDo7UPakutezo2mXIBWE9B1whmzBidNZymVTCnMWKuDZwgeAaLTPj3a2ypJ8Pgo+gtDg5dKO/pb9099Fxz6qZlb16evXv8etP2Vq9fb0c8Ugt8jeQEInky1cFI7mTmipNHpKtBdYsHuG4YW34BHiL1H4Lto9cox7Bis/vnKNtHvf3zk6pWH1x+//b3H969fv/r29MPpx7eOPG5FP30lpASC+PdIXAFcGdh/qY0Ev48TMVPLHRjHqvVdPEY66T1CanXnzJSWidtbL7RIVAWpnNw2etzCzhvYCC/7O/3B9HdLopf3WMeQ2rw5JxG4fRasHyvnG4RJZcSvqVSsp9GatXR8B2Xix08noMw+nSBPBoffjh7BThdvvgK60DepTtKVo+7RrNv4uOzJp+WCK60BYXeWcjw7vqPyK3x5sgh/2237+w+v3np4ZfrqKVCAh/cfPrx19TH4vNamv15Oz0gbG2hrSDJLUh/0pQnxGelo9YsOviST3aMZcbKjsiq83QOtPDtw43dYvfu3334bXm7dvnr97SvXr145dRusQGv742r13uZtlKsYSwuBKuF5IgVTORp7ZlXiOINwQElLdTUss9U+C1mwuOjSF0U2fzEDR2JgXCT9e9Yg8RzWxoapDhOycMrk9tp++vqp649vg4P/3sPHp+5fnTl15dT1U6darB42fXB3vWzeOnqVp5kzSZ5wDnEbBOkm0w52XS65UzjQGxa/7piFrBhBoRBA2HFxJpn5dZtiLuMqTsBlEP4JXNIHAilBjW5TPavJOgAAAA+0SURBVHD5vvExdWl4rhXiaAX+Vyp+a7TY6o3+6rRv+/23jwD660eugP873YL+VrPpGxstp0lzBzbe2jxRJmcQ0OgcoCW5tQ6ofg5VUFWyk+dTmSvMZE/yDGfo2zy32lmBq4woVnXSZBmvWk7hQK7AvHLbbnioCevr4JSsxVbwI2vjI2tPhivnDg6fPT7yZK3FJbbr/ZUj+69evQpO//70lVtHTp26ev/K9JV1vfeRva9hsbJ5EEZZObMYC8opRq3hE+8OOtGnpJpLmUB9mRyHfWSW5YkFmsQS46JcZ9bFOaiQMUw414keGt9LJTbPREvjzx1fHJpdHB6pXD43Mr82dHl4tJ/Va/V83uy3H31czPfapOnX76djp/iL11PP2leckVKSLHEpU8zilMNMZhRT3EGVFJWSCakyMJ7wSZzhkogdta3D1HubRdH5dYhzE2cPHR8ZH5kD9EtrC3MHZ/u1/SYF4xufnq1WBul0GKC052iHsChkq3izV2a1exkKXUdkfdJT18VWfW9jgoZvvAlxdGJp9PiNkXNrswsjSyMLT0AKtoMeTV7xgJR6SnsQrq2V1zrR+7CQseZce0L6JCf2rUrp+/UjBbKftNP9ylClPHCon9XbGPyRW0eO+L8j+4/sRpmJO/r1UJIlLkCFU5m2I0lJNUQguPbAxOjQ5mVw9LdwBMfLPf2j2u4Kwp0Je23rbHHlTJoa5436dtDHrFhmyCh8Iu5uoseB2yD3NZd0J1C1pFoVB7o2SPfHrTZfK6GtxpXahNjmI0CoXY1CNwfDhxbvGnp0djYsZJOu+rVfCWsGLmjDlYjDUlDFwZgVvVd+fcC4tPUl8rh7dUGciCAZy4AfZmqbjwFIanmh+rST9OwAPVq8YvY5WQaxpAb8MK6CGJbGwtnAmKoQVsClftkVC4zWjy9zgSlo4WjZ8JS5XqsL0iJHnW7XpYDTDyvjSCRlm8IfDD2CV2FCRlTnCU6jSGgDaau2PFcuF9LlELxrTinwMcczq3HFEW0MSLTOkekaYGdVqIisBqqNaZxd6HejUBkC/SjFttpM+AdCj+BF8PRRHmI7iOMxrcDksRMuz5hIHctN5ESS09worXEsk1POGbQ90PuM5yY2isPneSqMI/nkC0FPEr4alkS2yMtGNrb8g6AP4EOV2tWgzELj8hBWEQ1xm7LEP4cACBkHNk9A5tNMACelWhiqUsU0zjohEODpJEsFcrmuGG/X4OeB8kUWW3/ixkbh7iDov7sOXi0XD+Mql8qOy/SiMNhM/ZKqfijPf5qWc87DUHSRxBM3c41fAPoYVDIqhB+kIBnfoPk3RT99ZAZ1PoAXy22TbwOEsOhr2ZUTx839kIFHmifFhZtocYIvAD1cvF48rTLz/ORsf+XfDP30ldPlVSB8WrHNNAscrJDCZ5M7iciZtEUSOT41jRZM3KKpx6Eeg6fwsEhqyEF/UeihpldDGA6thuzn+EI/6d8EPfbeJ5YnBXjdvM9GnknDba4spUanrgYOoIb9OCZ1VXivOfACKs9qhDlZy5VpxMrIKmwYJHPwttEo5g4LZatF6zOHDjC53Kf5N0Q/fXUG02GK5ZjZSkseAU9t5jKhDLh8cHsKs+xMonDt8IwzJZ3AhRV1ahIgb8avH6TBRFquVTWDAF7LXR3N6IJfL3Q/0RwzC48v9sS/Afrp/deRNpSLaopl3XKXCuw4TssAUhVL2MG1RFJ8ZiJYd/QAEIxnmbLMEoHzz+EgJmspBW5CaaUJfvHFoQfFbIRuPgTg+fnaQg/r1xf99PTboPEx58Uy+3I5bb3JuEjILJePLUhaYd3Lfdo8TkNgXrqJMle9//j9TuHTar2482Ih6Wj4Rhf+Puinpx/PrNcbFL0se7dQYcP9oAVrN+gFn48LS98WtvXg+aEaX4O/Sbal7oPe95WYckVhMH5hRfDDh+Yqm6Of3v/wtA8VdLn6fL7a56Gb5WB9mjB8NALackaLDGrcShyNHcVl0aktR3liP12ry+bHzacNH5wb7/Xo3X6lj6gk2XJh+qMkc6nHP3tuaG7D3o3p6SvXvZ7z5sNlWL3Wp5slFi4FS4bPNNE8qeo0dZia4TiwXMptCkTf6ipaPmGqqooeMsszMHq6Cz0uspxE5PDxJJkbWpoYfBiDsj59IVTUG+XjMWhWPBEgWTtYmSt7tdt7tKen91+5ftoLi+Gi+GJkwd710UTKwdtZFznuKPbf5yZ3EabpQISd5JGhzmA/fh6lypkk0+ghPM9Putsebm7y8tL80tz5c0vj0VYK631zoPx8ufmc6gQfnhBc9/HzBw+NYtf+3Nlmhvr+q49P3Q5Xy9z6U25Zoy76GuVYaTTvhkmw5DTl4Agwe0lKIsH/YcKuZDyjcILJRKalptRa9BC8c2YKkKJocn7u3PFzldHxiSYwkZIMV92PRaTw8fOYjMwkeBiRREqAy/UN27cjrP2hIfjgjKIComRiZPj85bXo9NsPT526fnvmdIFWGiPXn6dilvlGT9ts8v1iTg4tDTptZptSWnbX+u6OMq2PdKOP1ib9SETlxuHi10ldEN5gbjVaxYg9X42MUQz4VN1mwKAkaSQboodf08vVdTRUacfbH4yzXgiu8tz6zJhspSH6SX2Pn9oop7b1s6ad7kAfhe64ysL8jbNrx3G3lkfCRI2cZdhnBe/4JnVUT6o5bYAp2bjt8SeIW3atT8cRGXcGKk8QWhgO5CcpHlSt58l6XQ6MPcYJJK5o4mKCnif0cZGmmdNieh6ZVKprNKNEj4NQa9Ha4tz8/Bru50oZ0XAuBpyq4UwNRDfj0WrUaEQNGtlN0YPvE/ly3v6MLKIkUNBm4TpTHU+Lyuqr6eCPmAUaD9w2EHmbVHlWw6xEnHmZixzMXMZrCTe4IqaWuebdK00FcTw8OlQZX5tAvZyFA7TKQRUli3SSQmuQSEeuGoG2a8wZtLkPYjdBj/iZW671eEp6aPseOsBX6tlWHq9LvaU3ijuICCnYdFxTEZxBCrUsdS1D088hZsDxzTyDBiUd6Mns6LlJWhmqjM4tLY0e7r6l/mWAtqFE11fCGORmhWaNrkekbXp9wqVIpRA2kySpcSahKgROysP03EwDcAqeAFyAsppp2zWGG88CETlUGT2/dv7yk8rS+OTA4JNBur8xO96trDrZ2+KVhdlar8fjDXL5ok8WKU3SQulbLH74nDYnrravuXJ+aG5hFhnfa8fHl0bXBqR6Qgx+h8rUlxtG9nxQHlU2X12p2j7PhtxCGVRsOuZiksPlk+OS4YXDA15kK73flE6yzDRWl+u5sVLhg72xRxIMfm1lpV4FzrJj6FsonU+OaJmlvDXFG7yABCTYEWXyWngc6mq9UXUcjf7G63ztfulec2U9dGvZ3vboRp8S9K8lVAhzJ192aUOfSiZT4ddiZYyTLAUSgttCpGqbo7r/uUv783IkA94BHhPYqNbE4niQAc+ZpU7m/83R40AoPkMMBADaGldYAaukcA8XYnxxj7bfw9KRuxGeeln02LS+7e1dvqgS0Ec7y9L8L1uigP6bWv6E/k/ov5nlT+hL9D/4fktRESZor59IlNBZpLBvU9qs7JrEXupiEp7CwE0KZYk/lGFnpj89igRLshdw70nUGi0T3PU3HPpp4DYYPms8fAqbP/zkk5/9Bfz95K8++eR/qy70n37nqfvLHz3lf/3L3PxSRsoaZplJmbK4mo+MOPZzcQjBo9Q/NJNTxqNU5TivN7NSUK1qlBMO3Mjik9SyCB9RlDKtuDO88zHnOy820lQl+JAfQQUxRDhSTUQEv5koxmyiofIFJ4mMBIF7/zGElD+V4rWfZlI97YEeCO5f1vLs0x/q/EeAXlpprcVFR6zizKN3cBmWRTbh1uAhZnTEMx4ZLRzUCucRLsFr4YDl4XSXZhDLSs5UfxjbRa9zkmcpt6KWSa5jiU+2NLj4BD4QKkuIkZJoznFhYA3oIWL5uVTsp7NK9kL/Y+f++juGf/pLbn6ZRYyAGCuVZApHADSLJPblwf/UykRiF5IgVqRAiIkW0goClQ2fR5GGlmcS2x6rUEqtmJWkZ4/GztBHlptUQPW6NDYuTgWEJxJiZ82Vy9NEWJRRjZ2bHv1n+dOf//jpZz//0WdP/64b/Y8+/fTT73//bz/9Prx/+iIU9WWUYAySlu3SOjw9/4u/++xvfnH+h7/4wU9/0Y3eA85dw3e++pfd19U9LH8/t/DZ/N89/cFc5WllVPhD3egbfooFqKlqYL4pi0QuVJJoQqRlKqYJixInEub7JFiy+wK9aZFRa+c4mLhiXxJJUe88FBFGRlrMzWeVG/Kzp/Kzn/3450N/EQ61ogcjxqL4zQZ6Krwej3IwXhj0W4WpPtoxHCyWaQRWHNccchkmD714uB2Fy5zhyt647nWmq4mFfSus0DVQ+Ihbm8gcPlFcWFVLBdwsx3nbanToVzUp/l6bX1U+7UZPVH3F6MaqrS5nKAcGrsRTiPnzjBuwaFyDWUGzHmHSEy5mqlK5PtT88tAzkzlwszbNU5ZZIB0GmgRuSKeJiXKmqYY7TR14PQ1eADyRVNhGv6p8pj6z5mfRTyqfdaOP6vXGm29W62/+38ab2PYUIl+QfBxsIUkSwztJaIKmhCGZIP4Aefm2AZQS3BC4eHA0+EA22CcWWl9I1AKgaRqsPcNcVSsyzGZVzC88/nT0Z5/8/Gn0g6eVn9Ae6EV9JVOrNcaX3UuH9BJK8pNKDSip+KTytDjSzvPBK9I3c6hd0f49FvYFi9oMTkTDzEjMrwlnkAgXsHwRt75RIc030txp+6hIAEp/Ilj1qfrpJ+Wn7ehpGtnGKr5BkSAvIgXVBsnJZSasp7uOx9rTX8245ED7VJbLOGMSUyayapalVSngM6vAKKEwgvjZHgOYO4dMoMb99AScCCMoI5yLnOETFFUCph7+i1iZiECQkcahFp7+n4XKz9K/afqpjhiPpW/WVlxIjxQ5z0yuU11lAmm7JjkzEY4JWiuR/kpOwbDaFD4xGVMcCF7KY7A+3lwyyxODllKxMt9yV4vOLUerVtOAHhdWyC0+6TkCUwxGGpimtRCBmKjqwPbbIoHm6dxQ5a9E8xqdES7Ll1fLlVNSSTN83mBKAJuEq4Od8Y8VR/oL3gSXa4aWTaGlgfZi8gxEQxQOMg0ngthoCiIQgQ16EboA3gw8MsGHVJqYG5Y7nUIL4MrKBqKPOtS5ziBIcQqcg8tLTD/54Wvr1wD0ZK79qv34y0tX5xdS2oaQFw9Hk0sT/U79716GZqEGhvf6LvaoTCyBJBwe2uvb2KPy5CC+Hrq81/exJ2Vt3uenTC59E+Efnh8JGxOHhs5vaX2s//pleHF0pFkRawcPfbPK+LD3ff8f7qMhw/4RLJ4AAAAASUVORK5CYII=">
            <a:hlinkClick r:id="rId2"/>
          </p:cNvPr>
          <p:cNvSpPr>
            <a:spLocks noChangeAspect="1" noChangeArrowheads="1"/>
          </p:cNvSpPr>
          <p:nvPr/>
        </p:nvSpPr>
        <p:spPr bwMode="auto">
          <a:xfrm>
            <a:off x="53975" y="-2781300"/>
            <a:ext cx="7353300" cy="5800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http://cdn1.sph.harvard.edu/wp-content/uploads/sites/30/2013/04/HEPApr201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57200"/>
            <a:ext cx="7419975" cy="580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27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the health claim with the ingredient</a:t>
            </a:r>
            <a:endParaRPr lang="en-US" dirty="0"/>
          </a:p>
        </p:txBody>
      </p:sp>
      <p:sp>
        <p:nvSpPr>
          <p:cNvPr id="4" name="Text Placeholder 3"/>
          <p:cNvSpPr>
            <a:spLocks noGrp="1"/>
          </p:cNvSpPr>
          <p:nvPr>
            <p:ph type="body" idx="1"/>
          </p:nvPr>
        </p:nvSpPr>
        <p:spPr/>
        <p:txBody>
          <a:bodyPr/>
          <a:lstStyle/>
          <a:p>
            <a:r>
              <a:rPr lang="en-US" dirty="0" smtClean="0"/>
              <a:t>Health Claim</a:t>
            </a:r>
            <a:endParaRPr lang="en-US" dirty="0"/>
          </a:p>
        </p:txBody>
      </p:sp>
      <p:sp>
        <p:nvSpPr>
          <p:cNvPr id="3" name="Content Placeholder 2"/>
          <p:cNvSpPr>
            <a:spLocks noGrp="1"/>
          </p:cNvSpPr>
          <p:nvPr>
            <p:ph sz="half" idx="2"/>
          </p:nvPr>
        </p:nvSpPr>
        <p:spPr/>
        <p:txBody>
          <a:bodyPr/>
          <a:lstStyle/>
          <a:p>
            <a:r>
              <a:rPr lang="en-US" dirty="0" smtClean="0"/>
              <a:t>Is good for your heart</a:t>
            </a:r>
          </a:p>
          <a:p>
            <a:r>
              <a:rPr lang="en-US" dirty="0" smtClean="0"/>
              <a:t>Lowers cholesterol</a:t>
            </a:r>
          </a:p>
          <a:p>
            <a:r>
              <a:rPr lang="en-US" dirty="0" smtClean="0"/>
              <a:t>Stabilizes blood sugar</a:t>
            </a:r>
          </a:p>
          <a:p>
            <a:r>
              <a:rPr lang="en-US" dirty="0" smtClean="0"/>
              <a:t>Combats nausea</a:t>
            </a:r>
          </a:p>
        </p:txBody>
      </p:sp>
      <p:sp>
        <p:nvSpPr>
          <p:cNvPr id="5" name="Text Placeholder 4"/>
          <p:cNvSpPr>
            <a:spLocks noGrp="1"/>
          </p:cNvSpPr>
          <p:nvPr>
            <p:ph type="body" sz="quarter" idx="3"/>
          </p:nvPr>
        </p:nvSpPr>
        <p:spPr/>
        <p:txBody>
          <a:bodyPr/>
          <a:lstStyle/>
          <a:p>
            <a:r>
              <a:rPr lang="en-US" dirty="0" smtClean="0"/>
              <a:t>Ingredient</a:t>
            </a:r>
            <a:endParaRPr lang="en-US" dirty="0"/>
          </a:p>
        </p:txBody>
      </p:sp>
      <p:sp>
        <p:nvSpPr>
          <p:cNvPr id="6" name="Content Placeholder 5"/>
          <p:cNvSpPr>
            <a:spLocks noGrp="1"/>
          </p:cNvSpPr>
          <p:nvPr>
            <p:ph sz="quarter" idx="4"/>
          </p:nvPr>
        </p:nvSpPr>
        <p:spPr>
          <a:xfrm>
            <a:off x="4645025" y="2174875"/>
            <a:ext cx="4041775" cy="2168525"/>
          </a:xfrm>
        </p:spPr>
        <p:txBody>
          <a:bodyPr/>
          <a:lstStyle/>
          <a:p>
            <a:r>
              <a:rPr lang="en-US" dirty="0" smtClean="0"/>
              <a:t>Garlic</a:t>
            </a:r>
          </a:p>
          <a:p>
            <a:r>
              <a:rPr lang="en-US" dirty="0" smtClean="0"/>
              <a:t>Cinnamon</a:t>
            </a:r>
          </a:p>
          <a:p>
            <a:r>
              <a:rPr lang="en-US" dirty="0" smtClean="0"/>
              <a:t>ginger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486400"/>
            <a:ext cx="1462087" cy="97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581400"/>
            <a:ext cx="12477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4196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748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363" t="11768" r="11120" b="12404"/>
          <a:stretch/>
        </p:blipFill>
        <p:spPr bwMode="auto">
          <a:xfrm>
            <a:off x="381000" y="533400"/>
            <a:ext cx="8153400" cy="555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406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effectLst/>
              </a:rPr>
              <a:t>Foods to help </a:t>
            </a:r>
          </a:p>
        </p:txBody>
      </p:sp>
      <p:sp>
        <p:nvSpPr>
          <p:cNvPr id="23554" name="Rectangle 3"/>
          <p:cNvSpPr>
            <a:spLocks noGrp="1" noChangeArrowheads="1"/>
          </p:cNvSpPr>
          <p:nvPr>
            <p:ph type="body" idx="1"/>
          </p:nvPr>
        </p:nvSpPr>
        <p:spPr/>
        <p:txBody>
          <a:bodyPr/>
          <a:lstStyle/>
          <a:p>
            <a:r>
              <a:rPr lang="en-US" b="1" smtClean="0">
                <a:effectLst/>
              </a:rPr>
              <a:t>Whiter Teeth: Celery</a:t>
            </a:r>
            <a:r>
              <a:rPr lang="en-US" smtClean="0">
                <a:effectLst/>
              </a:rPr>
              <a:t/>
            </a:r>
            <a:br>
              <a:rPr lang="en-US" smtClean="0">
                <a:effectLst/>
              </a:rPr>
            </a:br>
            <a:r>
              <a:rPr lang="en-US" smtClean="0">
                <a:effectLst/>
              </a:rPr>
              <a:t> </a:t>
            </a:r>
            <a:endParaRPr lang="en-US" b="1" smtClean="0">
              <a:effectLst/>
            </a:endParaRPr>
          </a:p>
          <a:p>
            <a:r>
              <a:rPr lang="en-US" b="1" smtClean="0">
                <a:effectLst/>
              </a:rPr>
              <a:t>Strong Nails: Walnuts</a:t>
            </a:r>
            <a:br>
              <a:rPr lang="en-US" b="1" smtClean="0">
                <a:effectLst/>
              </a:rPr>
            </a:br>
            <a:r>
              <a:rPr lang="en-US" smtClean="0">
                <a:effectLst/>
              </a:rPr>
              <a:t> </a:t>
            </a:r>
            <a:endParaRPr lang="en-US" b="1" smtClean="0">
              <a:effectLst/>
            </a:endParaRPr>
          </a:p>
          <a:p>
            <a:r>
              <a:rPr lang="en-US" b="1" smtClean="0">
                <a:effectLst/>
              </a:rPr>
              <a:t>Healthy Hair: Beans</a:t>
            </a:r>
          </a:p>
          <a:p>
            <a:endParaRPr lang="en-US" b="1" smtClean="0">
              <a:effectLst/>
            </a:endParaRPr>
          </a:p>
          <a:p>
            <a:r>
              <a:rPr lang="en-US" b="1" smtClean="0">
                <a:effectLst/>
              </a:rPr>
              <a:t>Flawless Skin: Squash, Liver and Salmon</a:t>
            </a:r>
            <a:r>
              <a:rPr lang="en-US" smtClean="0">
                <a:effectLst/>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nchor="ctr"/>
          <a:lstStyle/>
          <a:p>
            <a:pPr eaLnBrk="1" hangingPunct="1">
              <a:defRPr/>
            </a:pPr>
            <a:r>
              <a:rPr lang="en-US">
                <a:hlinkClick r:id="rId2"/>
              </a:rPr>
              <a:t>Fats</a:t>
            </a:r>
            <a:r>
              <a:rPr lang="en-US"/>
              <a:t> </a:t>
            </a:r>
          </a:p>
        </p:txBody>
      </p:sp>
      <p:sp>
        <p:nvSpPr>
          <p:cNvPr id="17410" name="Content Placeholder 2"/>
          <p:cNvSpPr>
            <a:spLocks noGrp="1"/>
          </p:cNvSpPr>
          <p:nvPr>
            <p:ph idx="4294967295"/>
          </p:nvPr>
        </p:nvSpPr>
        <p:spPr/>
        <p:txBody>
          <a:bodyPr/>
          <a:lstStyle/>
          <a:p>
            <a:pPr eaLnBrk="1" hangingPunct="1">
              <a:defRPr/>
            </a:pPr>
            <a:r>
              <a:rPr lang="en-US"/>
              <a:t>Limit the amount of saturated (animal fats, butter, dairy) fat in your diet</a:t>
            </a:r>
          </a:p>
          <a:p>
            <a:pPr eaLnBrk="1" hangingPunct="1">
              <a:defRPr/>
            </a:pPr>
            <a:r>
              <a:rPr lang="en-US"/>
              <a:t>No more than 25% of your daily calories should come from fat</a:t>
            </a:r>
          </a:p>
          <a:p>
            <a:pPr eaLnBrk="1" hangingPunct="1">
              <a:defRPr/>
            </a:pPr>
            <a:r>
              <a:rPr lang="en-US"/>
              <a:t>Good sources of poly-unsaturated fats:  pistachio nuts, sunflower seeds, walnuts, fatty fish (salmon/trout), corn oil, soybean oil.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248400" cy="1258888"/>
          </a:xfrm>
        </p:spPr>
        <p:txBody>
          <a:bodyPr/>
          <a:lstStyle/>
          <a:p>
            <a:pPr algn="l"/>
            <a:r>
              <a:rPr lang="en-US" sz="3600" kern="1200" dirty="0">
                <a:solidFill>
                  <a:srgbClr val="04617B"/>
                </a:solidFill>
                <a:effectLst/>
                <a:latin typeface="Calibri"/>
              </a:rPr>
              <a:t>Why is it important to </a:t>
            </a:r>
            <a:br>
              <a:rPr lang="en-US" sz="3600" kern="1200" dirty="0">
                <a:solidFill>
                  <a:srgbClr val="04617B"/>
                </a:solidFill>
                <a:effectLst/>
                <a:latin typeface="Calibri"/>
              </a:rPr>
            </a:br>
            <a:r>
              <a:rPr lang="en-US" sz="3600" kern="1200" dirty="0" smtClean="0">
                <a:solidFill>
                  <a:srgbClr val="04617B"/>
                </a:solidFill>
                <a:effectLst/>
                <a:latin typeface="Calibri"/>
              </a:rPr>
              <a:t>consume the healthy </a:t>
            </a:r>
            <a:r>
              <a:rPr lang="en-US" sz="3600" kern="1200" dirty="0">
                <a:solidFill>
                  <a:srgbClr val="04617B"/>
                </a:solidFill>
                <a:effectLst/>
                <a:latin typeface="Calibri"/>
              </a:rPr>
              <a:t>oils/fats?</a:t>
            </a:r>
            <a:endParaRPr lang="en-US" sz="3600" dirty="0"/>
          </a:p>
        </p:txBody>
      </p:sp>
      <p:sp>
        <p:nvSpPr>
          <p:cNvPr id="3" name="Content Placeholder 2"/>
          <p:cNvSpPr>
            <a:spLocks noGrp="1"/>
          </p:cNvSpPr>
          <p:nvPr>
            <p:ph idx="1"/>
          </p:nvPr>
        </p:nvSpPr>
        <p:spPr/>
        <p:txBody>
          <a:bodyPr/>
          <a:lstStyle/>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Oils are not a food group, but they do provide essential nutrients and are therefore included in USDA recommendations for what to eat. </a:t>
            </a:r>
            <a:endParaRPr lang="en-US" sz="1800" kern="1200" dirty="0" smtClean="0">
              <a:effectLst/>
              <a:latin typeface="Constantia"/>
            </a:endParaRPr>
          </a:p>
          <a:p>
            <a:pPr marL="274320" lvl="0" indent="-274320" eaLnBrk="1" fontAlgn="auto" hangingPunct="1">
              <a:spcAft>
                <a:spcPts val="0"/>
              </a:spcAft>
              <a:buClr>
                <a:srgbClr val="0BD0D9"/>
              </a:buClr>
              <a:buSzPct val="95000"/>
              <a:buFont typeface="Wingdings 2"/>
              <a:buChar char=""/>
            </a:pPr>
            <a:r>
              <a:rPr lang="en-US" sz="1800" kern="1200" dirty="0" smtClean="0">
                <a:effectLst/>
                <a:latin typeface="Constantia"/>
              </a:rPr>
              <a:t>Most </a:t>
            </a:r>
            <a:r>
              <a:rPr lang="en-US" sz="1800" kern="1200" dirty="0">
                <a:effectLst/>
                <a:latin typeface="Constantia"/>
              </a:rPr>
              <a:t>of the fats you eat should be polyunsaturated (PUFA) or monounsaturated (MUFA) fats. Oils are the major source of MUFAs and PUFAs in the diet. PUFAs contain some fatty acids that are necessary for health—called "essential fatty acids."</a:t>
            </a:r>
          </a:p>
          <a:p>
            <a:pPr marL="274320" lvl="0" indent="-274320" eaLnBrk="1" fontAlgn="auto" hangingPunct="1">
              <a:spcAft>
                <a:spcPts val="0"/>
              </a:spcAft>
              <a:buClr>
                <a:srgbClr val="0BD0D9"/>
              </a:buClr>
              <a:buSzPct val="95000"/>
              <a:buFont typeface="Wingdings 2"/>
              <a:buChar char=""/>
            </a:pPr>
            <a:r>
              <a:rPr lang="en-US" sz="1800" kern="1200" dirty="0" smtClean="0">
                <a:effectLst/>
                <a:latin typeface="Constantia"/>
              </a:rPr>
              <a:t>The </a:t>
            </a:r>
            <a:r>
              <a:rPr lang="en-US" sz="1800" kern="1200" dirty="0">
                <a:effectLst/>
                <a:latin typeface="Constantia"/>
              </a:rPr>
              <a:t>MUFAs and PUFAs found in fish, nuts, and vegetable oils do not raise LDL ("bad") cholesterol levels in the blood. In addition to the essential fatty acids they contain, oils are the major source of vitamin E in typical American diets</a:t>
            </a:r>
            <a:r>
              <a:rPr lang="en-US" sz="1800" kern="1200" dirty="0" smtClean="0">
                <a:effectLst/>
                <a:latin typeface="Constantia"/>
              </a:rPr>
              <a:t>. And help with the absorption of the fat soluble vitamins (A,D, E, K)</a:t>
            </a:r>
            <a:endParaRPr lang="en-US" sz="1800" kern="1200" dirty="0">
              <a:effectLst/>
              <a:latin typeface="Constantia"/>
            </a:endParaRP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While consuming some oil is needed for health, oils still contain calories. In fact, oils and solid fats both contain about 120 calories per tablespoon. Therefore, the amount of oil consumed needs to be limited to balance total calorie intake</a:t>
            </a:r>
          </a:p>
          <a:p>
            <a:endParaRPr lang="en-US" dirty="0"/>
          </a:p>
        </p:txBody>
      </p:sp>
      <p:pic>
        <p:nvPicPr>
          <p:cNvPr id="4" name="Picture 2" descr="avocado"/>
          <p:cNvPicPr>
            <a:picLocks noChangeAspect="1" noChangeArrowheads="1"/>
          </p:cNvPicPr>
          <p:nvPr/>
        </p:nvPicPr>
        <p:blipFill>
          <a:blip r:embed="rId2" cstate="print"/>
          <a:srcRect/>
          <a:stretch>
            <a:fillRect/>
          </a:stretch>
        </p:blipFill>
        <p:spPr bwMode="auto">
          <a:xfrm>
            <a:off x="6781800" y="304800"/>
            <a:ext cx="1666875" cy="971551"/>
          </a:xfrm>
          <a:prstGeom prst="rect">
            <a:avLst/>
          </a:prstGeom>
          <a:noFill/>
        </p:spPr>
      </p:pic>
    </p:spTree>
    <p:extLst>
      <p:ext uri="{BB962C8B-B14F-4D97-AF65-F5344CB8AC3E}">
        <p14:creationId xmlns:p14="http://schemas.microsoft.com/office/powerpoint/2010/main" val="1564513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7924800" cy="1258888"/>
          </a:xfrm>
        </p:spPr>
        <p:txBody>
          <a:bodyPr/>
          <a:lstStyle/>
          <a:p>
            <a:r>
              <a:rPr lang="en-US" dirty="0" smtClean="0"/>
              <a:t>Fats that contribute to Heart Disease</a:t>
            </a:r>
            <a:endParaRPr lang="en-US" dirty="0"/>
          </a:p>
        </p:txBody>
      </p:sp>
      <p:sp>
        <p:nvSpPr>
          <p:cNvPr id="3" name="Content Placeholder 2"/>
          <p:cNvSpPr>
            <a:spLocks noGrp="1"/>
          </p:cNvSpPr>
          <p:nvPr>
            <p:ph idx="1"/>
          </p:nvPr>
        </p:nvSpPr>
        <p:spPr>
          <a:xfrm>
            <a:off x="457200" y="1295400"/>
            <a:ext cx="8229600" cy="4835525"/>
          </a:xfrm>
        </p:spPr>
        <p:txBody>
          <a:bodyPr/>
          <a:lstStyle/>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Solid fats are fats that are solid at room temperature, like butter and shortening. Solid fats come from many animal foods and can be made from vegetable oils through a process called hydrogenation. Some common fats are:</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butter</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milk fat</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beef fat (tallow, suet)</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chicken fat</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pork fat (lard)</a:t>
            </a:r>
          </a:p>
          <a:p>
            <a:pPr marL="274320" lvl="0" indent="-274320" eaLnBrk="1" fontAlgn="auto" hangingPunct="1">
              <a:spcAft>
                <a:spcPts val="0"/>
              </a:spcAft>
              <a:buClr>
                <a:srgbClr val="0BD0D9"/>
              </a:buClr>
              <a:buSzPct val="95000"/>
              <a:buFont typeface="Wingdings 2"/>
              <a:buChar char=""/>
            </a:pPr>
            <a:r>
              <a:rPr lang="en-US" sz="1800" kern="1200" dirty="0" smtClean="0">
                <a:effectLst/>
                <a:latin typeface="Constantia"/>
              </a:rPr>
              <a:t>partially </a:t>
            </a:r>
            <a:r>
              <a:rPr lang="en-US" sz="1800" kern="1200" dirty="0">
                <a:effectLst/>
                <a:latin typeface="Constantia"/>
              </a:rPr>
              <a:t>hydrogenated </a:t>
            </a:r>
            <a:r>
              <a:rPr lang="en-US" sz="1800" kern="1200" dirty="0" smtClean="0">
                <a:effectLst/>
                <a:latin typeface="Constantia"/>
              </a:rPr>
              <a:t>oil (TRANS FATS): </a:t>
            </a:r>
            <a:r>
              <a:rPr lang="en-US" sz="1800" kern="1200" dirty="0">
                <a:effectLst/>
                <a:latin typeface="Constantia"/>
              </a:rPr>
              <a:t>stick </a:t>
            </a:r>
            <a:r>
              <a:rPr lang="en-US" sz="1800" kern="1200" dirty="0" smtClean="0">
                <a:effectLst/>
                <a:latin typeface="Constantia"/>
              </a:rPr>
              <a:t>margarine, shortening, etc.</a:t>
            </a:r>
            <a:endParaRPr lang="en-US" sz="1800" kern="1200" dirty="0">
              <a:effectLst/>
              <a:latin typeface="Constantia"/>
            </a:endParaRPr>
          </a:p>
          <a:p>
            <a:pPr marL="274320" lvl="0" indent="-274320" eaLnBrk="1" fontAlgn="auto" hangingPunct="1">
              <a:spcAft>
                <a:spcPts val="0"/>
              </a:spcAft>
              <a:buClr>
                <a:srgbClr val="0BD0D9"/>
              </a:buClr>
              <a:buSzPct val="95000"/>
              <a:buFont typeface="Wingdings 2"/>
              <a:buChar char=""/>
            </a:pPr>
            <a:endParaRPr lang="en-US" sz="1800" kern="1200" dirty="0">
              <a:effectLst/>
              <a:latin typeface="Constantia"/>
            </a:endParaRPr>
          </a:p>
          <a:p>
            <a:pPr marL="0" indent="0">
              <a:buNone/>
            </a:pPr>
            <a:r>
              <a:rPr lang="en-US" dirty="0" smtClean="0"/>
              <a:t>Cholesterol comes from foods of  animal origin… meat, butter, organ meats, etc. </a:t>
            </a:r>
            <a:endParaRPr lang="en-US" dirty="0"/>
          </a:p>
        </p:txBody>
      </p:sp>
    </p:spTree>
    <p:extLst>
      <p:ext uri="{BB962C8B-B14F-4D97-AF65-F5344CB8AC3E}">
        <p14:creationId xmlns:p14="http://schemas.microsoft.com/office/powerpoint/2010/main" val="90683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increase your HDL’s and lower your heart disease risk</a:t>
            </a:r>
            <a:endParaRPr lang="en-US" dirty="0"/>
          </a:p>
        </p:txBody>
      </p:sp>
      <p:sp>
        <p:nvSpPr>
          <p:cNvPr id="3" name="Content Placeholder 2"/>
          <p:cNvSpPr>
            <a:spLocks noGrp="1"/>
          </p:cNvSpPr>
          <p:nvPr>
            <p:ph idx="1"/>
          </p:nvPr>
        </p:nvSpPr>
        <p:spPr/>
        <p:txBody>
          <a:bodyPr/>
          <a:lstStyle/>
          <a:p>
            <a:r>
              <a:rPr lang="en-US" dirty="0" smtClean="0"/>
              <a:t>Exercise</a:t>
            </a:r>
          </a:p>
          <a:p>
            <a:r>
              <a:rPr lang="en-US" dirty="0" smtClean="0"/>
              <a:t>Healthy diet</a:t>
            </a:r>
          </a:p>
          <a:p>
            <a:r>
              <a:rPr lang="en-US" dirty="0" smtClean="0"/>
              <a:t>Do NOT smoke cigarettes</a:t>
            </a:r>
            <a:endParaRPr lang="en-US" dirty="0"/>
          </a:p>
        </p:txBody>
      </p:sp>
    </p:spTree>
    <p:extLst>
      <p:ext uri="{BB962C8B-B14F-4D97-AF65-F5344CB8AC3E}">
        <p14:creationId xmlns:p14="http://schemas.microsoft.com/office/powerpoint/2010/main" val="465430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nchor="ctr"/>
          <a:lstStyle/>
          <a:p>
            <a:pPr eaLnBrk="1" hangingPunct="1">
              <a:defRPr/>
            </a:pPr>
            <a:r>
              <a:rPr lang="en-US"/>
              <a:t>High Fat meals</a:t>
            </a:r>
          </a:p>
        </p:txBody>
      </p:sp>
      <p:sp>
        <p:nvSpPr>
          <p:cNvPr id="18434" name="Content Placeholder 2"/>
          <p:cNvSpPr>
            <a:spLocks noGrp="1"/>
          </p:cNvSpPr>
          <p:nvPr>
            <p:ph idx="4294967295"/>
          </p:nvPr>
        </p:nvSpPr>
        <p:spPr>
          <a:xfrm>
            <a:off x="457200" y="1600200"/>
            <a:ext cx="8229600" cy="2670175"/>
          </a:xfrm>
        </p:spPr>
        <p:txBody>
          <a:bodyPr/>
          <a:lstStyle/>
          <a:p>
            <a:pPr eaLnBrk="1" hangingPunct="1">
              <a:defRPr/>
            </a:pPr>
            <a:r>
              <a:rPr lang="en-US"/>
              <a:t>Australian researchers tested people with asthma before and after a high-fat meal or after a low-fat meal, and found that the high-fat meal increased inflammation and reduced lung function. </a:t>
            </a:r>
          </a:p>
          <a:p>
            <a:pPr eaLnBrk="1" hangingPunct="1">
              <a:defRPr/>
            </a:pPr>
            <a:endParaRPr lang="en-US"/>
          </a:p>
        </p:txBody>
      </p:sp>
      <p:pic>
        <p:nvPicPr>
          <p:cNvPr id="27651" name="Picture 2" descr="HealthDay news image"/>
          <p:cNvPicPr>
            <a:picLocks noChangeAspect="1" noChangeArrowheads="1"/>
          </p:cNvPicPr>
          <p:nvPr/>
        </p:nvPicPr>
        <p:blipFill>
          <a:blip r:embed="rId2"/>
          <a:srcRect/>
          <a:stretch>
            <a:fillRect/>
          </a:stretch>
        </p:blipFill>
        <p:spPr bwMode="auto">
          <a:xfrm>
            <a:off x="2819400" y="4730750"/>
            <a:ext cx="3429000" cy="212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nchor="ctr"/>
          <a:lstStyle/>
          <a:p>
            <a:pPr eaLnBrk="1" hangingPunct="1">
              <a:defRPr/>
            </a:pPr>
            <a:r>
              <a:rPr lang="en-US"/>
              <a:t>Eat Breakfast</a:t>
            </a:r>
          </a:p>
        </p:txBody>
      </p:sp>
      <p:sp>
        <p:nvSpPr>
          <p:cNvPr id="3" name="Content Placeholder 2"/>
          <p:cNvSpPr>
            <a:spLocks noGrp="1"/>
          </p:cNvSpPr>
          <p:nvPr>
            <p:ph idx="4294967295"/>
          </p:nvPr>
        </p:nvSpPr>
        <p:spPr/>
        <p:txBody>
          <a:bodyPr>
            <a:normAutofit lnSpcReduction="10000"/>
          </a:bodyPr>
          <a:lstStyle/>
          <a:p>
            <a:pPr eaLnBrk="1" hangingPunct="1">
              <a:lnSpc>
                <a:spcPct val="90000"/>
              </a:lnSpc>
              <a:defRPr/>
            </a:pPr>
            <a:r>
              <a:rPr lang="en-US" sz="3000"/>
              <a:t>It helps provide the body with enough energy to start the day. </a:t>
            </a:r>
          </a:p>
          <a:p>
            <a:pPr eaLnBrk="1" hangingPunct="1">
              <a:lnSpc>
                <a:spcPct val="90000"/>
              </a:lnSpc>
              <a:defRPr/>
            </a:pPr>
            <a:r>
              <a:rPr lang="en-US" sz="3000"/>
              <a:t>It raises the likelihood that children will be more physically active. </a:t>
            </a:r>
          </a:p>
          <a:p>
            <a:pPr eaLnBrk="1" hangingPunct="1">
              <a:lnSpc>
                <a:spcPct val="90000"/>
              </a:lnSpc>
              <a:defRPr/>
            </a:pPr>
            <a:r>
              <a:rPr lang="en-US" sz="3000"/>
              <a:t>It helps stabilize metabolism, mood and energy levels. </a:t>
            </a:r>
          </a:p>
          <a:p>
            <a:pPr eaLnBrk="1" hangingPunct="1">
              <a:lnSpc>
                <a:spcPct val="90000"/>
              </a:lnSpc>
              <a:defRPr/>
            </a:pPr>
            <a:r>
              <a:rPr lang="en-US" sz="3000"/>
              <a:t>It can suppress mid-morning hunger that would likely promote snacking on higher-calorie foods. </a:t>
            </a:r>
          </a:p>
          <a:p>
            <a:pPr eaLnBrk="1" hangingPunct="1">
              <a:lnSpc>
                <a:spcPct val="90000"/>
              </a:lnSpc>
              <a:defRPr/>
            </a:pPr>
            <a:r>
              <a:rPr lang="en-US" sz="3000"/>
              <a:t>It makes kids likely to miss fewer days of school. </a:t>
            </a:r>
          </a:p>
          <a:p>
            <a:pPr eaLnBrk="1" hangingPunct="1">
              <a:lnSpc>
                <a:spcPct val="90000"/>
              </a:lnSpc>
              <a:defRPr/>
            </a:pPr>
            <a:endParaRPr lang="en-US" sz="3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fontScale="90000"/>
          </a:bodyPr>
          <a:lstStyle/>
          <a:p>
            <a:pPr eaLnBrk="1" hangingPunct="1">
              <a:defRPr/>
            </a:pPr>
            <a:r>
              <a:rPr lang="en-US" sz="4000" b="1"/>
              <a:t>Added Sugars in Diet Threaten Heart Health</a:t>
            </a:r>
            <a:endParaRPr lang="en-US" sz="4000"/>
          </a:p>
        </p:txBody>
      </p:sp>
      <p:sp>
        <p:nvSpPr>
          <p:cNvPr id="3" name="Content Placeholder 2"/>
          <p:cNvSpPr>
            <a:spLocks noGrp="1"/>
          </p:cNvSpPr>
          <p:nvPr>
            <p:ph idx="4294967295"/>
          </p:nvPr>
        </p:nvSpPr>
        <p:spPr/>
        <p:txBody>
          <a:bodyPr>
            <a:normAutofit lnSpcReduction="10000"/>
          </a:bodyPr>
          <a:lstStyle/>
          <a:p>
            <a:pPr eaLnBrk="1" hangingPunct="1">
              <a:lnSpc>
                <a:spcPct val="80000"/>
              </a:lnSpc>
              <a:defRPr/>
            </a:pPr>
            <a:r>
              <a:rPr lang="en-US" sz="2400" dirty="0"/>
              <a:t>The added sugars in prepared and processed foods are threatening Americans' cardiovascular health, lowering levels of protective HDL cholesterol, raising levels of potentially dangerous </a:t>
            </a:r>
            <a:r>
              <a:rPr lang="en-US" sz="2400" dirty="0" err="1"/>
              <a:t>triglcerides</a:t>
            </a:r>
            <a:r>
              <a:rPr lang="en-US" sz="2400" dirty="0"/>
              <a:t> and possibly making people fatter, a new study finds.</a:t>
            </a:r>
          </a:p>
          <a:p>
            <a:pPr eaLnBrk="1" hangingPunct="1">
              <a:lnSpc>
                <a:spcPct val="80000"/>
              </a:lnSpc>
              <a:defRPr/>
            </a:pPr>
            <a:r>
              <a:rPr lang="en-US" sz="2400" dirty="0" smtClean="0"/>
              <a:t>"One </a:t>
            </a:r>
            <a:r>
              <a:rPr lang="en-US" sz="2400" dirty="0"/>
              <a:t>reason for the increase is the growing concern about high-fat diets,  when manufacturers reduce fat content in food, they often </a:t>
            </a:r>
            <a:r>
              <a:rPr lang="en-US" sz="2400" dirty="0" smtClean="0"/>
              <a:t>add </a:t>
            </a:r>
            <a:r>
              <a:rPr lang="en-US" sz="2400" dirty="0"/>
              <a:t>sugar to make it taste </a:t>
            </a:r>
            <a:r>
              <a:rPr lang="en-US" sz="2400" dirty="0" smtClean="0"/>
              <a:t>better”.</a:t>
            </a:r>
          </a:p>
          <a:p>
            <a:pPr eaLnBrk="1" hangingPunct="1">
              <a:lnSpc>
                <a:spcPct val="80000"/>
              </a:lnSpc>
              <a:defRPr/>
            </a:pPr>
            <a:endParaRPr lang="en-US" sz="2400" dirty="0"/>
          </a:p>
          <a:p>
            <a:pPr eaLnBrk="1" hangingPunct="1">
              <a:lnSpc>
                <a:spcPct val="80000"/>
              </a:lnSpc>
              <a:defRPr/>
            </a:pPr>
            <a:r>
              <a:rPr lang="en-US" sz="2400" b="1" dirty="0">
                <a:effectLst/>
              </a:rPr>
              <a:t>T</a:t>
            </a:r>
            <a:r>
              <a:rPr lang="en-US" sz="2400" b="1" dirty="0" smtClean="0">
                <a:effectLst/>
              </a:rPr>
              <a:t>he </a:t>
            </a:r>
            <a:r>
              <a:rPr lang="en-US" sz="2400" b="1" dirty="0">
                <a:effectLst/>
              </a:rPr>
              <a:t>average American today consumes 22 teaspoons of sugar a day…In a year's time it's about 17 four-lb. bags of sugar per person per </a:t>
            </a:r>
            <a:r>
              <a:rPr lang="en-US" sz="2400" b="1" dirty="0" smtClean="0">
                <a:effectLst/>
              </a:rPr>
              <a:t>year!!!</a:t>
            </a:r>
            <a:endParaRPr lang="en-US" sz="2400" b="1" dirty="0" smtClean="0"/>
          </a:p>
          <a:p>
            <a:pPr eaLnBrk="1" hangingPunct="1">
              <a:lnSpc>
                <a:spcPct val="80000"/>
              </a:lnSpc>
              <a:defRPr/>
            </a:pP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nchor="ctr"/>
          <a:lstStyle/>
          <a:p>
            <a:pPr eaLnBrk="1" hangingPunct="1">
              <a:defRPr/>
            </a:pPr>
            <a:r>
              <a:rPr lang="en-US" b="1"/>
              <a:t>Diet and disease risk</a:t>
            </a:r>
            <a:endParaRPr lang="en-US"/>
          </a:p>
        </p:txBody>
      </p:sp>
      <p:sp>
        <p:nvSpPr>
          <p:cNvPr id="3" name="Content Placeholder 2"/>
          <p:cNvSpPr>
            <a:spLocks noGrp="1"/>
          </p:cNvSpPr>
          <p:nvPr>
            <p:ph idx="4294967295"/>
          </p:nvPr>
        </p:nvSpPr>
        <p:spPr/>
        <p:txBody>
          <a:bodyPr>
            <a:normAutofit lnSpcReduction="10000"/>
          </a:bodyPr>
          <a:lstStyle/>
          <a:p>
            <a:pPr eaLnBrk="1" hangingPunct="1">
              <a:lnSpc>
                <a:spcPct val="90000"/>
              </a:lnSpc>
              <a:defRPr/>
            </a:pPr>
            <a:r>
              <a:rPr lang="en-US"/>
              <a:t>"Consuming a prudent, healthy diet that includes lots of fruits, vegetables and whole grains is a wise idea, because there is lots of scientific evidence that it prevents heart disease and diabetes. This study shows that an additional benefit might be a small decrease in breast cancer risk."</a:t>
            </a:r>
          </a:p>
          <a:p>
            <a:pPr eaLnBrk="1" hangingPunct="1">
              <a:lnSpc>
                <a:spcPct val="90000"/>
              </a:lnSpc>
              <a:buFont typeface="Wingdings" pitchFamily="2" charset="2"/>
              <a:buNone/>
              <a:defRPr/>
            </a:pPr>
            <a:r>
              <a:rPr lang="en-US"/>
              <a:t>SOURCE: American Journal of Clinical Nutrition, March 10, 2010</a:t>
            </a:r>
          </a:p>
          <a:p>
            <a:pPr eaLnBrk="1" hangingPunct="1">
              <a:lnSpc>
                <a:spcPct val="90000"/>
              </a:lnSpc>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95400"/>
            <a:ext cx="8229600" cy="1258888"/>
          </a:xfrm>
        </p:spPr>
        <p:txBody>
          <a:bodyPr/>
          <a:lstStyle/>
          <a:p>
            <a:r>
              <a:rPr lang="en-US" dirty="0" smtClean="0"/>
              <a:t>You are famished but trying to shed a few pounds… Which should you snack on?</a:t>
            </a:r>
            <a:endParaRPr lang="en-US" dirty="0"/>
          </a:p>
        </p:txBody>
      </p:sp>
      <p:sp>
        <p:nvSpPr>
          <p:cNvPr id="8" name="Content Placeholder 7"/>
          <p:cNvSpPr>
            <a:spLocks noGrp="1"/>
          </p:cNvSpPr>
          <p:nvPr>
            <p:ph idx="1"/>
          </p:nvPr>
        </p:nvSpPr>
        <p:spPr>
          <a:xfrm>
            <a:off x="457200" y="2895600"/>
            <a:ext cx="8229600" cy="3235325"/>
          </a:xfrm>
        </p:spPr>
        <p:txBody>
          <a:bodyPr/>
          <a:lstStyle/>
          <a:p>
            <a:r>
              <a:rPr lang="en-US" dirty="0" smtClean="0"/>
              <a:t>Popcorn</a:t>
            </a:r>
          </a:p>
          <a:p>
            <a:r>
              <a:rPr lang="en-US" dirty="0" smtClean="0"/>
              <a:t>Crackers</a:t>
            </a:r>
          </a:p>
          <a:p>
            <a:r>
              <a:rPr lang="en-US" dirty="0" smtClean="0"/>
              <a:t>Almonds</a:t>
            </a:r>
          </a:p>
          <a:p>
            <a:r>
              <a:rPr lang="en-US" dirty="0" smtClean="0"/>
              <a:t>Rice cakes</a:t>
            </a:r>
          </a:p>
        </p:txBody>
      </p:sp>
    </p:spTree>
    <p:extLst>
      <p:ext uri="{BB962C8B-B14F-4D97-AF65-F5344CB8AC3E}">
        <p14:creationId xmlns:p14="http://schemas.microsoft.com/office/powerpoint/2010/main" val="4270220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your cancer risk</a:t>
            </a:r>
            <a:endParaRPr lang="en-US" dirty="0"/>
          </a:p>
        </p:txBody>
      </p:sp>
      <p:sp>
        <p:nvSpPr>
          <p:cNvPr id="3" name="Content Placeholder 2"/>
          <p:cNvSpPr>
            <a:spLocks noGrp="1"/>
          </p:cNvSpPr>
          <p:nvPr>
            <p:ph idx="1"/>
          </p:nvPr>
        </p:nvSpPr>
        <p:spPr/>
        <p:txBody>
          <a:bodyPr/>
          <a:lstStyle/>
          <a:p>
            <a:pPr>
              <a:buFont typeface="Arial"/>
              <a:buChar char="•"/>
            </a:pPr>
            <a:r>
              <a:rPr lang="en-US" sz="2000" b="1" dirty="0"/>
              <a:t>Eat plenty of fruits and vegetables.</a:t>
            </a:r>
            <a:r>
              <a:rPr lang="en-US" sz="2000" dirty="0"/>
              <a:t> Base your diet on fruits, vegetables and other foods from plant sources — such as whole grains and beans</a:t>
            </a:r>
            <a:r>
              <a:rPr lang="en-US" sz="2000" dirty="0" smtClean="0"/>
              <a:t>. Especially cruciferous vegetables:  broccoli, cauliflower, </a:t>
            </a:r>
            <a:r>
              <a:rPr lang="en-US" sz="2000" dirty="0" err="1" smtClean="0"/>
              <a:t>brussel</a:t>
            </a:r>
            <a:r>
              <a:rPr lang="en-US" sz="2000" dirty="0" smtClean="0"/>
              <a:t> sprouts and cabbage.</a:t>
            </a:r>
            <a:endParaRPr lang="en-US" sz="2000" dirty="0"/>
          </a:p>
          <a:p>
            <a:pPr>
              <a:buFont typeface="Arial"/>
              <a:buChar char="•"/>
            </a:pPr>
            <a:r>
              <a:rPr lang="en-US" sz="2000" b="1" dirty="0"/>
              <a:t>Limit fat.</a:t>
            </a:r>
            <a:r>
              <a:rPr lang="en-US" sz="2000" dirty="0"/>
              <a:t> Eat lighter and leaner by choosing fewer high-fat foods, particularly those from animal sources. High-fat diets tend to be higher in calories and may increase the risk of overweight or obesity — which can, in turn, increase cancer risk.</a:t>
            </a:r>
          </a:p>
          <a:p>
            <a:pPr>
              <a:buFont typeface="Arial"/>
              <a:buChar char="•"/>
            </a:pPr>
            <a:r>
              <a:rPr lang="en-US" sz="2000" b="1" dirty="0"/>
              <a:t>If you choose to drink alcohol, do so only in moderation.</a:t>
            </a:r>
            <a:r>
              <a:rPr lang="en-US" sz="2000" dirty="0"/>
              <a:t> The risk of various types of cancer — including cancer of the breast, colon, lung, kidney and liver — increases with the amount of alcohol you drink and the length of time you've been drinking regularly. </a:t>
            </a:r>
          </a:p>
          <a:p>
            <a:endParaRPr lang="en-US" dirty="0"/>
          </a:p>
        </p:txBody>
      </p:sp>
    </p:spTree>
    <p:extLst>
      <p:ext uri="{BB962C8B-B14F-4D97-AF65-F5344CB8AC3E}">
        <p14:creationId xmlns:p14="http://schemas.microsoft.com/office/powerpoint/2010/main" val="1377158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a:lstStyle/>
          <a:p>
            <a:r>
              <a:rPr lang="en-US" smtClean="0">
                <a:effectLst/>
              </a:rPr>
              <a:t>Foods to lower diabetes 2 risk</a:t>
            </a:r>
          </a:p>
        </p:txBody>
      </p:sp>
      <p:sp>
        <p:nvSpPr>
          <p:cNvPr id="59395" name="Rectangle 3"/>
          <p:cNvSpPr>
            <a:spLocks noGrp="1" noChangeArrowheads="1"/>
          </p:cNvSpPr>
          <p:nvPr>
            <p:ph type="body" idx="1"/>
          </p:nvPr>
        </p:nvSpPr>
        <p:spPr>
          <a:noFill/>
          <a:ln/>
        </p:spPr>
        <p:txBody>
          <a:bodyPr/>
          <a:lstStyle/>
          <a:p>
            <a:pPr>
              <a:lnSpc>
                <a:spcPct val="90000"/>
              </a:lnSpc>
            </a:pPr>
            <a:r>
              <a:rPr lang="en-US" sz="2800" smtClean="0">
                <a:effectLst/>
              </a:rPr>
              <a:t>Beans</a:t>
            </a:r>
          </a:p>
          <a:p>
            <a:pPr>
              <a:lnSpc>
                <a:spcPct val="90000"/>
              </a:lnSpc>
            </a:pPr>
            <a:r>
              <a:rPr lang="en-US" sz="2800" smtClean="0">
                <a:effectLst/>
              </a:rPr>
              <a:t>Oatmeal</a:t>
            </a:r>
          </a:p>
          <a:p>
            <a:pPr>
              <a:lnSpc>
                <a:spcPct val="90000"/>
              </a:lnSpc>
            </a:pPr>
            <a:r>
              <a:rPr lang="en-US" sz="2800" smtClean="0">
                <a:effectLst/>
              </a:rPr>
              <a:t>Fish</a:t>
            </a:r>
          </a:p>
          <a:p>
            <a:pPr>
              <a:lnSpc>
                <a:spcPct val="90000"/>
              </a:lnSpc>
            </a:pPr>
            <a:r>
              <a:rPr lang="en-US" sz="2800" smtClean="0">
                <a:effectLst/>
              </a:rPr>
              <a:t>Non fat yogurt</a:t>
            </a:r>
          </a:p>
          <a:p>
            <a:pPr>
              <a:lnSpc>
                <a:spcPct val="90000"/>
              </a:lnSpc>
            </a:pPr>
            <a:r>
              <a:rPr lang="en-US" sz="2800" smtClean="0">
                <a:effectLst/>
              </a:rPr>
              <a:t>Unsalted almonds</a:t>
            </a:r>
          </a:p>
          <a:p>
            <a:pPr>
              <a:lnSpc>
                <a:spcPct val="90000"/>
              </a:lnSpc>
            </a:pPr>
            <a:r>
              <a:rPr lang="en-US" sz="2800" smtClean="0">
                <a:effectLst/>
              </a:rPr>
              <a:t>Nonstarchy vegetables</a:t>
            </a:r>
          </a:p>
          <a:p>
            <a:pPr>
              <a:lnSpc>
                <a:spcPct val="90000"/>
              </a:lnSpc>
            </a:pPr>
            <a:r>
              <a:rPr lang="en-US" sz="2800" smtClean="0">
                <a:effectLst/>
              </a:rPr>
              <a:t>Wild salmon</a:t>
            </a:r>
          </a:p>
          <a:p>
            <a:pPr>
              <a:lnSpc>
                <a:spcPct val="90000"/>
              </a:lnSpc>
            </a:pPr>
            <a:r>
              <a:rPr lang="en-US" sz="2800" smtClean="0">
                <a:effectLst/>
              </a:rPr>
              <a:t>Egg whites</a:t>
            </a:r>
          </a:p>
          <a:p>
            <a:pPr>
              <a:lnSpc>
                <a:spcPct val="90000"/>
              </a:lnSpc>
            </a:pPr>
            <a:r>
              <a:rPr lang="en-US" sz="2800" smtClean="0">
                <a:effectLst/>
              </a:rPr>
              <a:t>avocado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nchor="ctr"/>
          <a:lstStyle/>
          <a:p>
            <a:pPr eaLnBrk="1" hangingPunct="1">
              <a:defRPr/>
            </a:pPr>
            <a:r>
              <a:rPr lang="en-US">
                <a:hlinkClick r:id="rId2"/>
              </a:rPr>
              <a:t>Calculate your BMI</a:t>
            </a:r>
            <a:endParaRPr lang="en-US"/>
          </a:p>
        </p:txBody>
      </p:sp>
      <p:pic>
        <p:nvPicPr>
          <p:cNvPr id="34818" name="Picture 2"/>
          <p:cNvPicPr>
            <a:picLocks noGrp="1" noChangeAspect="1" noChangeArrowheads="1"/>
          </p:cNvPicPr>
          <p:nvPr>
            <p:ph idx="4294967295"/>
          </p:nvPr>
        </p:nvPicPr>
        <p:blipFill>
          <a:blip r:embed="rId3"/>
          <a:srcRect t="21887" r="50948" b="5717"/>
          <a:stretch>
            <a:fillRect/>
          </a:stretch>
        </p:blipFill>
        <p:spPr>
          <a:xfrm>
            <a:off x="1371600" y="1600200"/>
            <a:ext cx="5776913" cy="479425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nchor="ctr"/>
          <a:lstStyle/>
          <a:p>
            <a:pPr eaLnBrk="1" hangingPunct="1">
              <a:defRPr/>
            </a:pPr>
            <a:r>
              <a:rPr lang="en-US">
                <a:hlinkClick r:id="rId2"/>
              </a:rPr>
              <a:t>Interactive Menu planner</a:t>
            </a:r>
            <a:endParaRPr lang="en-US"/>
          </a:p>
        </p:txBody>
      </p:sp>
      <p:sp>
        <p:nvSpPr>
          <p:cNvPr id="24578" name="Content Placeholder 2"/>
          <p:cNvSpPr>
            <a:spLocks noGrp="1"/>
          </p:cNvSpPr>
          <p:nvPr>
            <p:ph idx="4294967295"/>
          </p:nvPr>
        </p:nvSpPr>
        <p:spPr/>
        <p:txBody>
          <a:bodyPr/>
          <a:lstStyle/>
          <a:p>
            <a:pPr eaLnBrk="1" hangingPunct="1">
              <a:defRPr/>
            </a:pPr>
            <a:r>
              <a:rPr lang="en-US">
                <a:hlinkClick r:id="rId3"/>
              </a:rPr>
              <a:t>Analyze my plate</a:t>
            </a:r>
            <a:endParaRPr lang="en-US"/>
          </a:p>
          <a:p>
            <a:pPr eaLnBrk="1" hangingPunct="1">
              <a:defRPr/>
            </a:pPr>
            <a:r>
              <a:rPr lang="en-US">
                <a:hlinkClick r:id="rId4"/>
              </a:rPr>
              <a:t>Portion size</a:t>
            </a:r>
            <a:endParaRPr lang="en-US"/>
          </a:p>
          <a:p>
            <a:pPr eaLnBrk="1" hangingPunct="1">
              <a:defRPr/>
            </a:pPr>
            <a:r>
              <a:rPr lang="en-US">
                <a:hlinkClick r:id="rId5"/>
              </a:rPr>
              <a:t>Portion distortion</a:t>
            </a:r>
            <a:endParaRPr lang="en-US"/>
          </a:p>
        </p:txBody>
      </p:sp>
      <p:pic>
        <p:nvPicPr>
          <p:cNvPr id="35843" name="Picture 4">
            <a:hlinkClick r:id="rId5"/>
          </p:cNvPr>
          <p:cNvPicPr>
            <a:picLocks noChangeAspect="1" noChangeArrowheads="1"/>
          </p:cNvPicPr>
          <p:nvPr/>
        </p:nvPicPr>
        <p:blipFill>
          <a:blip r:embed="rId6"/>
          <a:srcRect/>
          <a:stretch>
            <a:fillRect/>
          </a:stretch>
        </p:blipFill>
        <p:spPr bwMode="auto">
          <a:xfrm>
            <a:off x="5410200" y="3352800"/>
            <a:ext cx="3200400" cy="2838450"/>
          </a:xfrm>
          <a:prstGeom prst="rect">
            <a:avLst/>
          </a:prstGeom>
          <a:noFill/>
          <a:ln w="12700">
            <a:noFill/>
            <a:miter lim="800000"/>
            <a:headEnd type="none" w="sm" len="sm"/>
            <a:tailEnd type="none" w="sm" len="sm"/>
          </a:ln>
        </p:spPr>
      </p:pic>
      <p:pic>
        <p:nvPicPr>
          <p:cNvPr id="5" name="Picture 2">
            <a:hlinkClick r:id="rId7"/>
          </p:cNvPr>
          <p:cNvPicPr>
            <a:picLocks noChangeAspect="1" noChangeArrowheads="1"/>
          </p:cNvPicPr>
          <p:nvPr/>
        </p:nvPicPr>
        <p:blipFill>
          <a:blip r:embed="rId8" cstate="print"/>
          <a:srcRect l="26354" t="9375" r="27965" b="16667"/>
          <a:stretch>
            <a:fillRect/>
          </a:stretch>
        </p:blipFill>
        <p:spPr bwMode="auto">
          <a:xfrm>
            <a:off x="4953000" y="2590800"/>
            <a:ext cx="4114800" cy="3745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nchor="ctr"/>
          <a:lstStyle/>
          <a:p>
            <a:pPr eaLnBrk="1" hangingPunct="1">
              <a:defRPr/>
            </a:pPr>
            <a:r>
              <a:rPr lang="en-US">
                <a:hlinkClick r:id="rId2"/>
              </a:rPr>
              <a:t>Fruits</a:t>
            </a:r>
            <a:r>
              <a:rPr lang="en-US"/>
              <a:t> and Veggies Matter</a:t>
            </a:r>
          </a:p>
        </p:txBody>
      </p:sp>
      <p:pic>
        <p:nvPicPr>
          <p:cNvPr id="36866" name="Picture 2">
            <a:hlinkClick r:id="rId3"/>
          </p:cNvPr>
          <p:cNvPicPr>
            <a:picLocks noGrp="1" noChangeAspect="1" noChangeArrowheads="1"/>
          </p:cNvPicPr>
          <p:nvPr>
            <p:ph idx="4294967295"/>
          </p:nvPr>
        </p:nvPicPr>
        <p:blipFill>
          <a:blip r:embed="rId4"/>
          <a:srcRect l="21603" t="21887" r="22549" b="5717"/>
          <a:stretch>
            <a:fillRect/>
          </a:stretch>
        </p:blipFill>
        <p:spPr>
          <a:xfrm>
            <a:off x="1524000" y="1590675"/>
            <a:ext cx="6629400" cy="483235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nchor="ctr"/>
          <a:lstStyle/>
          <a:p>
            <a:pPr eaLnBrk="1" hangingPunct="1">
              <a:defRPr/>
            </a:pPr>
            <a:r>
              <a:rPr lang="en-US"/>
              <a:t>Fruits and Vegetable Benefits</a:t>
            </a:r>
          </a:p>
        </p:txBody>
      </p:sp>
      <p:pic>
        <p:nvPicPr>
          <p:cNvPr id="37890" name="Picture 2"/>
          <p:cNvPicPr>
            <a:picLocks noGrp="1" noChangeAspect="1" noChangeArrowheads="1"/>
          </p:cNvPicPr>
          <p:nvPr>
            <p:ph idx="4294967295"/>
          </p:nvPr>
        </p:nvPicPr>
        <p:blipFill>
          <a:blip r:embed="rId2"/>
          <a:srcRect l="35802" t="23570" r="22549" b="15819"/>
          <a:stretch>
            <a:fillRect/>
          </a:stretch>
        </p:blipFill>
        <p:spPr>
          <a:xfrm>
            <a:off x="0" y="1524000"/>
            <a:ext cx="4470400" cy="3657600"/>
          </a:xfrm>
        </p:spPr>
      </p:pic>
      <p:pic>
        <p:nvPicPr>
          <p:cNvPr id="37891" name="Picture 3"/>
          <p:cNvPicPr>
            <a:picLocks noChangeAspect="1" noChangeArrowheads="1"/>
          </p:cNvPicPr>
          <p:nvPr/>
        </p:nvPicPr>
        <p:blipFill>
          <a:blip r:embed="rId3"/>
          <a:srcRect l="36530" t="35417" r="24231" b="28125"/>
          <a:stretch>
            <a:fillRect/>
          </a:stretch>
        </p:blipFill>
        <p:spPr bwMode="auto">
          <a:xfrm>
            <a:off x="4343400" y="2133600"/>
            <a:ext cx="4521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fontScale="90000"/>
          </a:bodyPr>
          <a:lstStyle/>
          <a:p>
            <a:pPr eaLnBrk="1" hangingPunct="1">
              <a:defRPr/>
            </a:pPr>
            <a:r>
              <a:rPr lang="en-US" sz="4000" b="1">
                <a:hlinkClick r:id="rId2"/>
              </a:rPr>
              <a:t>Go, Slow, and Whoa Foods</a:t>
            </a:r>
            <a:r>
              <a:rPr lang="en-US" sz="4000" b="1"/>
              <a:t/>
            </a:r>
            <a:br>
              <a:rPr lang="en-US" sz="4000" b="1"/>
            </a:br>
            <a:endParaRPr lang="en-US" sz="4000"/>
          </a:p>
        </p:txBody>
      </p:sp>
      <p:pic>
        <p:nvPicPr>
          <p:cNvPr id="38914" name="Picture 2"/>
          <p:cNvPicPr>
            <a:picLocks noGrp="1" noChangeAspect="1" noChangeArrowheads="1"/>
          </p:cNvPicPr>
          <p:nvPr>
            <p:ph idx="4294967295"/>
          </p:nvPr>
        </p:nvPicPr>
        <p:blipFill>
          <a:blip r:embed="rId3"/>
          <a:srcRect l="21771" t="23032" r="24274" b="9085"/>
          <a:stretch>
            <a:fillRect/>
          </a:stretch>
        </p:blipFill>
        <p:spPr>
          <a:xfrm>
            <a:off x="457200" y="990600"/>
            <a:ext cx="8294688" cy="58674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p:txBody>
          <a:bodyPr anchor="ctr"/>
          <a:lstStyle/>
          <a:p>
            <a:pPr eaLnBrk="1" hangingPunct="1">
              <a:defRPr/>
            </a:pPr>
            <a:r>
              <a:rPr lang="en-US">
                <a:hlinkClick r:id="rId2"/>
              </a:rPr>
              <a:t>USDA</a:t>
            </a:r>
            <a:endParaRPr lang="en-US"/>
          </a:p>
        </p:txBody>
      </p:sp>
      <p:pic>
        <p:nvPicPr>
          <p:cNvPr id="40962" name="Picture 2"/>
          <p:cNvPicPr>
            <a:picLocks noGrp="1" noChangeAspect="1" noChangeArrowheads="1"/>
          </p:cNvPicPr>
          <p:nvPr>
            <p:ph idx="4294967295"/>
          </p:nvPr>
        </p:nvPicPr>
        <p:blipFill>
          <a:blip r:embed="rId3"/>
          <a:srcRect l="21771" t="23772" r="21434" b="5717"/>
          <a:stretch>
            <a:fillRect/>
          </a:stretch>
        </p:blipFill>
        <p:spPr>
          <a:xfrm>
            <a:off x="838200" y="1303338"/>
            <a:ext cx="7192963" cy="5021262"/>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t>Dr. Oz's B.E.A.C.H. Diet </a:t>
            </a:r>
          </a:p>
        </p:txBody>
      </p:sp>
      <p:sp>
        <p:nvSpPr>
          <p:cNvPr id="32771" name="Rectangle 3"/>
          <p:cNvSpPr>
            <a:spLocks noGrp="1" noChangeArrowheads="1"/>
          </p:cNvSpPr>
          <p:nvPr>
            <p:ph type="body" idx="1"/>
          </p:nvPr>
        </p:nvSpPr>
        <p:spPr>
          <a:xfrm>
            <a:off x="457200" y="2133600"/>
            <a:ext cx="8229600" cy="4114800"/>
          </a:xfrm>
        </p:spPr>
        <p:txBody>
          <a:bodyPr/>
          <a:lstStyle/>
          <a:p>
            <a:pPr eaLnBrk="1" hangingPunct="1">
              <a:defRPr/>
            </a:pPr>
            <a:r>
              <a:rPr lang="en-US" b="1" smtClean="0"/>
              <a:t>Eat </a:t>
            </a:r>
            <a:r>
              <a:rPr lang="en-US" b="1" u="sng" smtClean="0"/>
              <a:t>B</a:t>
            </a:r>
            <a:r>
              <a:rPr lang="en-US" b="1" smtClean="0"/>
              <a:t>reakfast </a:t>
            </a:r>
          </a:p>
          <a:p>
            <a:pPr eaLnBrk="1" hangingPunct="1">
              <a:defRPr/>
            </a:pPr>
            <a:r>
              <a:rPr lang="en-US" b="1" u="sng" smtClean="0"/>
              <a:t>E</a:t>
            </a:r>
            <a:r>
              <a:rPr lang="en-US" b="1" smtClean="0"/>
              <a:t>xercise (Almost) Every Day/</a:t>
            </a:r>
            <a:r>
              <a:rPr lang="en-US" b="1" u="sng" smtClean="0"/>
              <a:t>E</a:t>
            </a:r>
            <a:r>
              <a:rPr lang="en-US" b="1" smtClean="0"/>
              <a:t>liminate the Simple Carbs </a:t>
            </a:r>
            <a:endParaRPr lang="en-US" smtClean="0"/>
          </a:p>
          <a:p>
            <a:pPr eaLnBrk="1" hangingPunct="1">
              <a:defRPr/>
            </a:pPr>
            <a:r>
              <a:rPr lang="en-US" smtClean="0"/>
              <a:t> </a:t>
            </a:r>
            <a:r>
              <a:rPr lang="en-US" b="1" smtClean="0"/>
              <a:t>Add </a:t>
            </a:r>
            <a:r>
              <a:rPr lang="en-US" b="1" u="sng" smtClean="0"/>
              <a:t>A</a:t>
            </a:r>
            <a:r>
              <a:rPr lang="en-US" b="1" smtClean="0"/>
              <a:t>ntioxidants to Your Plate</a:t>
            </a:r>
            <a:endParaRPr lang="en-US" smtClean="0"/>
          </a:p>
          <a:p>
            <a:pPr eaLnBrk="1" hangingPunct="1">
              <a:defRPr/>
            </a:pPr>
            <a:r>
              <a:rPr lang="en-US" b="1" smtClean="0"/>
              <a:t>Indulge in Dark </a:t>
            </a:r>
            <a:r>
              <a:rPr lang="en-US" b="1" u="sng" smtClean="0"/>
              <a:t>C</a:t>
            </a:r>
            <a:r>
              <a:rPr lang="en-US" b="1" smtClean="0"/>
              <a:t>hocolate</a:t>
            </a:r>
          </a:p>
          <a:p>
            <a:pPr eaLnBrk="1" hangingPunct="1">
              <a:defRPr/>
            </a:pPr>
            <a:r>
              <a:rPr lang="en-US" b="1" u="sng" smtClean="0"/>
              <a:t>H</a:t>
            </a:r>
            <a:r>
              <a:rPr lang="en-US" b="1" smtClean="0"/>
              <a:t>ydrate Yourself</a:t>
            </a:r>
            <a:r>
              <a:rPr lang="en-US" smtClean="0"/>
              <a:t/>
            </a:r>
            <a:br>
              <a:rPr lang="en-US" smtClean="0"/>
            </a:br>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effectLst/>
              </a:rPr>
              <a:t>Mediterranean Diet</a:t>
            </a:r>
          </a:p>
        </p:txBody>
      </p:sp>
      <p:pic>
        <p:nvPicPr>
          <p:cNvPr id="48130" name="Picture 4" descr="picture of the Mediterranean Diet Food Pyramid"/>
          <p:cNvPicPr>
            <a:picLocks noGrp="1" noChangeAspect="1" noChangeArrowheads="1"/>
          </p:cNvPicPr>
          <p:nvPr>
            <p:ph type="body" idx="1"/>
          </p:nvPr>
        </p:nvPicPr>
        <p:blipFill>
          <a:blip r:embed="rId2"/>
          <a:srcRect/>
          <a:stretch>
            <a:fillRect/>
          </a:stretch>
        </p:blipFill>
        <p:spPr>
          <a:xfrm>
            <a:off x="1524000" y="1828800"/>
            <a:ext cx="5930900" cy="463391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eaLnBrk="1" fontAlgn="auto" hangingPunct="1">
              <a:spcAft>
                <a:spcPts val="0"/>
              </a:spcAft>
              <a:defRPr/>
            </a:pPr>
            <a:r>
              <a:rPr lang="en-US" sz="3200" b="1" kern="1200" dirty="0">
                <a:solidFill>
                  <a:srgbClr val="04617B"/>
                </a:solidFill>
                <a:effectLst/>
                <a:latin typeface="Calibri"/>
                <a:ea typeface="+mn-ea"/>
                <a:cs typeface="+mn-cs"/>
              </a:rPr>
              <a:t>Healthy food no more costly than </a:t>
            </a:r>
            <a:br>
              <a:rPr lang="en-US" sz="3200" b="1" kern="1200" dirty="0">
                <a:solidFill>
                  <a:srgbClr val="04617B"/>
                </a:solidFill>
                <a:effectLst/>
                <a:latin typeface="Calibri"/>
                <a:ea typeface="+mn-ea"/>
                <a:cs typeface="+mn-cs"/>
              </a:rPr>
            </a:br>
            <a:r>
              <a:rPr lang="en-US" sz="3200" b="1" kern="1200" dirty="0">
                <a:solidFill>
                  <a:srgbClr val="04617B"/>
                </a:solidFill>
                <a:effectLst/>
                <a:latin typeface="Calibri"/>
                <a:ea typeface="+mn-ea"/>
                <a:cs typeface="+mn-cs"/>
              </a:rPr>
              <a:t>junk food, government finds 2012</a:t>
            </a:r>
          </a:p>
        </p:txBody>
      </p:sp>
      <p:sp>
        <p:nvSpPr>
          <p:cNvPr id="3" name="Content Placeholder 2"/>
          <p:cNvSpPr>
            <a:spLocks noGrp="1"/>
          </p:cNvSpPr>
          <p:nvPr>
            <p:ph idx="1"/>
          </p:nvPr>
        </p:nvSpPr>
        <p:spPr/>
        <p:txBody>
          <a:bodyPr/>
          <a:lstStyle/>
          <a:p>
            <a:pPr marL="274320" lvl="0" indent="-274320" eaLnBrk="1" fontAlgn="auto" hangingPunct="1">
              <a:spcAft>
                <a:spcPts val="0"/>
              </a:spcAft>
              <a:buClr>
                <a:srgbClr val="0BD0D9"/>
              </a:buClr>
              <a:buSzPct val="95000"/>
              <a:buFont typeface="Wingdings 2"/>
              <a:buChar char=""/>
              <a:defRPr/>
            </a:pPr>
            <a:r>
              <a:rPr lang="en-US" sz="2400" kern="1200" dirty="0">
                <a:effectLst/>
                <a:latin typeface="Constantia"/>
              </a:rPr>
              <a:t>An Agriculture Department study released Wednesday m May 16, 2012 found that most fruits, vegetables and other healthy foods cost less than foods high in fat, sugar and salt.</a:t>
            </a:r>
          </a:p>
          <a:p>
            <a:pPr marL="274320" lvl="0" indent="-274320" eaLnBrk="1" fontAlgn="auto" hangingPunct="1">
              <a:spcAft>
                <a:spcPts val="0"/>
              </a:spcAft>
              <a:buClr>
                <a:srgbClr val="0BD0D9"/>
              </a:buClr>
              <a:buSzPct val="95000"/>
              <a:buFont typeface="Wingdings 2"/>
              <a:buChar char=""/>
              <a:defRPr/>
            </a:pPr>
            <a:r>
              <a:rPr lang="en-US" sz="2400" kern="1200" dirty="0">
                <a:effectLst/>
                <a:latin typeface="Constantia"/>
              </a:rPr>
              <a:t>In fact, carrots, onions, pinto beans, lettuce, mashed potatoes, bananas and orange juice are all less expensive per portion than soft drinks, ice cream, chocolate candy, French fries, sweet rolls and deep-fat fried chicken patties, the report says.</a:t>
            </a:r>
          </a:p>
          <a:p>
            <a:pPr marL="274320" lvl="0" indent="-274320" eaLnBrk="1" fontAlgn="auto" hangingPunct="1">
              <a:spcAft>
                <a:spcPts val="0"/>
              </a:spcAft>
              <a:buClr>
                <a:srgbClr val="0BD0D9"/>
              </a:buClr>
              <a:buSzPct val="95000"/>
              <a:buFont typeface="Wingdings 2"/>
              <a:buChar char=""/>
              <a:defRPr/>
            </a:pPr>
            <a:r>
              <a:rPr lang="en-US" sz="2400" kern="1200" dirty="0">
                <a:effectLst/>
                <a:latin typeface="Constantia"/>
              </a:rPr>
              <a:t>"The price of potato chips is nearly twice as expensive as the price of carrots by portion size”</a:t>
            </a:r>
          </a:p>
          <a:p>
            <a:pPr marL="0" indent="0">
              <a:buNone/>
            </a:pPr>
            <a:endParaRPr lang="en-US" dirty="0"/>
          </a:p>
        </p:txBody>
      </p:sp>
      <p:sp>
        <p:nvSpPr>
          <p:cNvPr id="4" name="Title 1"/>
          <p:cNvSpPr txBox="1">
            <a:spLocks/>
          </p:cNvSpPr>
          <p:nvPr/>
        </p:nvSpPr>
        <p:spPr>
          <a:xfrm>
            <a:off x="228600" y="381000"/>
            <a:ext cx="5715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4617B"/>
              </a:solidFill>
              <a:effectLst/>
              <a:uLnTx/>
              <a:uFillTx/>
              <a:latin typeface="Calibri"/>
              <a:ea typeface="+mj-ea"/>
              <a:cs typeface="+mj-cs"/>
            </a:endParaRPr>
          </a:p>
        </p:txBody>
      </p:sp>
      <p:sp>
        <p:nvSpPr>
          <p:cNvPr id="5" name="Content Placeholder 2"/>
          <p:cNvSpPr txBox="1">
            <a:spLocks/>
          </p:cNvSpPr>
          <p:nvPr/>
        </p:nvSpPr>
        <p:spPr>
          <a:xfrm>
            <a:off x="228600" y="312420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onstantia"/>
              <a:ea typeface="+mn-ea"/>
              <a:cs typeface="+mn-cs"/>
            </a:endParaRPr>
          </a:p>
        </p:txBody>
      </p:sp>
      <p:pic>
        <p:nvPicPr>
          <p:cNvPr id="6" name="Picture 2" descr="A plate showing portion sizes of 100 calories worth of strawberries, broccoli, potato chips, bread and M&amp;Ms used to counter the perception that it's cheaper to eat junk food than a nutritionally balanced meal. "/>
          <p:cNvPicPr>
            <a:picLocks noChangeAspect="1" noChangeArrowheads="1"/>
          </p:cNvPicPr>
          <p:nvPr/>
        </p:nvPicPr>
        <p:blipFill>
          <a:blip r:embed="rId2" cstate="print"/>
          <a:srcRect/>
          <a:stretch>
            <a:fillRect/>
          </a:stretch>
        </p:blipFill>
        <p:spPr bwMode="auto">
          <a:xfrm>
            <a:off x="6477000" y="318117"/>
            <a:ext cx="2438400" cy="1372584"/>
          </a:xfrm>
          <a:prstGeom prst="rect">
            <a:avLst/>
          </a:prstGeom>
          <a:noFill/>
        </p:spPr>
      </p:pic>
    </p:spTree>
    <p:extLst>
      <p:ext uri="{BB962C8B-B14F-4D97-AF65-F5344CB8AC3E}">
        <p14:creationId xmlns:p14="http://schemas.microsoft.com/office/powerpoint/2010/main" val="1234404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effectLst/>
              </a:rPr>
              <a:t>Anti-inflammatory Food Guide</a:t>
            </a:r>
          </a:p>
        </p:txBody>
      </p:sp>
      <p:pic>
        <p:nvPicPr>
          <p:cNvPr id="49154" name="Picture 5" descr="2-033_FoodPyramid_608px"/>
          <p:cNvPicPr>
            <a:picLocks noChangeAspect="1" noChangeArrowheads="1"/>
          </p:cNvPicPr>
          <p:nvPr/>
        </p:nvPicPr>
        <p:blipFill>
          <a:blip r:embed="rId2"/>
          <a:srcRect/>
          <a:stretch>
            <a:fillRect/>
          </a:stretch>
        </p:blipFill>
        <p:spPr bwMode="auto">
          <a:xfrm>
            <a:off x="457200" y="1709738"/>
            <a:ext cx="7086600" cy="398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noChangeArrowheads="1"/>
          </p:cNvSpPr>
          <p:nvPr>
            <p:ph type="title"/>
          </p:nvPr>
        </p:nvSpPr>
        <p:spPr>
          <a:xfrm>
            <a:off x="533400" y="152400"/>
            <a:ext cx="8229600" cy="1258888"/>
          </a:xfrm>
        </p:spPr>
        <p:txBody>
          <a:bodyPr/>
          <a:lstStyle/>
          <a:p>
            <a:r>
              <a:rPr lang="en-US" smtClean="0">
                <a:effectLst/>
              </a:rPr>
              <a:t>Fish and Mercury</a:t>
            </a:r>
          </a:p>
        </p:txBody>
      </p:sp>
      <p:pic>
        <p:nvPicPr>
          <p:cNvPr id="50178" name="Picture 5"/>
          <p:cNvPicPr>
            <a:picLocks noChangeAspect="1" noChangeArrowheads="1"/>
          </p:cNvPicPr>
          <p:nvPr/>
        </p:nvPicPr>
        <p:blipFill>
          <a:blip r:embed="rId2"/>
          <a:srcRect l="14844" t="17708" r="14844" b="9375"/>
          <a:stretch>
            <a:fillRect/>
          </a:stretch>
        </p:blipFill>
        <p:spPr bwMode="auto">
          <a:xfrm>
            <a:off x="1143000" y="1295400"/>
            <a:ext cx="6858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effectLst/>
              </a:rPr>
              <a:t>Importance of Fluids</a:t>
            </a:r>
          </a:p>
        </p:txBody>
      </p:sp>
      <p:pic>
        <p:nvPicPr>
          <p:cNvPr id="51202" name="Picture 4"/>
          <p:cNvPicPr>
            <a:picLocks noChangeAspect="1" noChangeArrowheads="1"/>
          </p:cNvPicPr>
          <p:nvPr/>
        </p:nvPicPr>
        <p:blipFill>
          <a:blip r:embed="rId2"/>
          <a:srcRect l="50542" t="25000" r="3157" b="23958"/>
          <a:stretch>
            <a:fillRect/>
          </a:stretch>
        </p:blipFill>
        <p:spPr bwMode="auto">
          <a:xfrm>
            <a:off x="5410200" y="1371600"/>
            <a:ext cx="3352800" cy="2771775"/>
          </a:xfrm>
          <a:prstGeom prst="rect">
            <a:avLst/>
          </a:prstGeom>
          <a:noFill/>
          <a:ln w="9525">
            <a:noFill/>
            <a:miter lim="800000"/>
            <a:headEnd/>
            <a:tailEnd/>
          </a:ln>
        </p:spPr>
      </p:pic>
      <p:pic>
        <p:nvPicPr>
          <p:cNvPr id="51203" name="Picture 5"/>
          <p:cNvPicPr>
            <a:picLocks noChangeAspect="1" noChangeArrowheads="1"/>
          </p:cNvPicPr>
          <p:nvPr/>
        </p:nvPicPr>
        <p:blipFill>
          <a:blip r:embed="rId3"/>
          <a:srcRect l="63281" t="40625" r="32031" b="54167"/>
          <a:stretch>
            <a:fillRect/>
          </a:stretch>
        </p:blipFill>
        <p:spPr bwMode="auto">
          <a:xfrm>
            <a:off x="5410200" y="3670300"/>
            <a:ext cx="533400" cy="444500"/>
          </a:xfrm>
          <a:prstGeom prst="rect">
            <a:avLst/>
          </a:prstGeom>
          <a:noFill/>
          <a:ln w="9525">
            <a:noFill/>
            <a:miter lim="800000"/>
            <a:headEnd/>
            <a:tailEnd/>
          </a:ln>
        </p:spPr>
      </p:pic>
      <p:pic>
        <p:nvPicPr>
          <p:cNvPr id="51204" name="Picture 3"/>
          <p:cNvPicPr>
            <a:picLocks noGrp="1" noChangeAspect="1" noChangeArrowheads="1"/>
          </p:cNvPicPr>
          <p:nvPr>
            <p:ph type="body" idx="1"/>
          </p:nvPr>
        </p:nvPicPr>
        <p:blipFill>
          <a:blip r:embed="rId4"/>
          <a:srcRect l="6482" t="28592" r="6482" b="20953"/>
          <a:stretch>
            <a:fillRect/>
          </a:stretch>
        </p:blipFill>
        <p:spPr>
          <a:xfrm>
            <a:off x="0" y="4038600"/>
            <a:ext cx="8153400" cy="2601913"/>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4000" smtClean="0">
                <a:effectLst/>
              </a:rPr>
              <a:t>Fluids/Exercising in Heat: What to watch for</a:t>
            </a:r>
          </a:p>
        </p:txBody>
      </p:sp>
      <p:pic>
        <p:nvPicPr>
          <p:cNvPr id="52226" name="Picture 3"/>
          <p:cNvPicPr>
            <a:picLocks noGrp="1" noChangeAspect="1" noChangeArrowheads="1"/>
          </p:cNvPicPr>
          <p:nvPr>
            <p:ph type="body" idx="1"/>
          </p:nvPr>
        </p:nvPicPr>
        <p:blipFill>
          <a:blip r:embed="rId2"/>
          <a:srcRect l="5556" t="13454" r="4630" b="5817"/>
          <a:stretch>
            <a:fillRect/>
          </a:stretch>
        </p:blipFill>
        <p:spPr>
          <a:xfrm>
            <a:off x="381000" y="1752600"/>
            <a:ext cx="8305800" cy="4110038"/>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p:cNvPicPr>
            <a:picLocks noChangeAspect="1" noChangeArrowheads="1"/>
          </p:cNvPicPr>
          <p:nvPr/>
        </p:nvPicPr>
        <p:blipFill>
          <a:blip r:embed="rId2"/>
          <a:srcRect l="9375" t="14583" r="8594" b="5208"/>
          <a:stretch>
            <a:fillRect/>
          </a:stretch>
        </p:blipFill>
        <p:spPr bwMode="auto">
          <a:xfrm>
            <a:off x="609600" y="838200"/>
            <a:ext cx="8001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302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33"/>
          <p:cNvGrpSpPr>
            <a:grpSpLocks/>
          </p:cNvGrpSpPr>
          <p:nvPr/>
        </p:nvGrpSpPr>
        <p:grpSpPr bwMode="auto">
          <a:xfrm>
            <a:off x="152400" y="1447800"/>
            <a:ext cx="8001000" cy="2305050"/>
            <a:chOff x="192" y="192"/>
            <a:chExt cx="5040" cy="1452"/>
          </a:xfrm>
        </p:grpSpPr>
        <p:pic>
          <p:nvPicPr>
            <p:cNvPr id="54278" name="Picture 25" descr="story"/>
            <p:cNvPicPr>
              <a:picLocks noChangeAspect="1" noChangeArrowheads="1"/>
            </p:cNvPicPr>
            <p:nvPr/>
          </p:nvPicPr>
          <p:blipFill>
            <a:blip r:embed="rId2"/>
            <a:srcRect/>
            <a:stretch>
              <a:fillRect/>
            </a:stretch>
          </p:blipFill>
          <p:spPr bwMode="auto">
            <a:xfrm>
              <a:off x="192" y="240"/>
              <a:ext cx="2496" cy="1404"/>
            </a:xfrm>
            <a:prstGeom prst="rect">
              <a:avLst/>
            </a:prstGeom>
            <a:noFill/>
            <a:ln w="9525">
              <a:noFill/>
              <a:miter lim="800000"/>
              <a:headEnd/>
              <a:tailEnd/>
            </a:ln>
          </p:spPr>
        </p:pic>
        <p:sp>
          <p:nvSpPr>
            <p:cNvPr id="54279" name="Text Box 30"/>
            <p:cNvSpPr txBox="1">
              <a:spLocks noChangeArrowheads="1"/>
            </p:cNvSpPr>
            <p:nvPr/>
          </p:nvSpPr>
          <p:spPr bwMode="auto">
            <a:xfrm>
              <a:off x="2736" y="192"/>
              <a:ext cx="2496" cy="1364"/>
            </a:xfrm>
            <a:prstGeom prst="rect">
              <a:avLst/>
            </a:prstGeom>
            <a:noFill/>
            <a:ln w="9525">
              <a:noFill/>
              <a:miter lim="800000"/>
              <a:headEnd/>
              <a:tailEnd/>
            </a:ln>
          </p:spPr>
          <p:txBody>
            <a:bodyPr>
              <a:spAutoFit/>
            </a:bodyPr>
            <a:lstStyle/>
            <a:p>
              <a:pPr>
                <a:spcBef>
                  <a:spcPct val="50000"/>
                </a:spcBef>
              </a:pPr>
              <a:r>
                <a:rPr lang="en-US" sz="1400" b="1">
                  <a:solidFill>
                    <a:srgbClr val="000000"/>
                  </a:solidFill>
                  <a:latin typeface="Arial" charset="0"/>
                </a:rPr>
                <a:t>The best seller by far is Thin Mints, raking in a quarter of the cookies’ sales. These mint flavored cookies are one of the lowest calorie treats you can get from the Girl </a:t>
              </a:r>
              <a:r>
                <a:rPr lang="en-US" sz="1600" b="1">
                  <a:solidFill>
                    <a:srgbClr val="000000"/>
                  </a:solidFill>
                  <a:latin typeface="Arial" charset="0"/>
                </a:rPr>
                <a:t>Scouts at 40 calories apiece. If you eat four of the cookies at 160 calories, you could burn off that energy with approximately half an hour of bicycling at a leisurely pace.</a:t>
              </a:r>
              <a:r>
                <a:rPr lang="en-US" sz="1600">
                  <a:solidFill>
                    <a:srgbClr val="000000"/>
                  </a:solidFill>
                  <a:latin typeface="Arial" charset="0"/>
                </a:rPr>
                <a:t> </a:t>
              </a:r>
            </a:p>
          </p:txBody>
        </p:sp>
      </p:grpSp>
      <p:grpSp>
        <p:nvGrpSpPr>
          <p:cNvPr id="54274" name="Group 34"/>
          <p:cNvGrpSpPr>
            <a:grpSpLocks/>
          </p:cNvGrpSpPr>
          <p:nvPr/>
        </p:nvGrpSpPr>
        <p:grpSpPr bwMode="auto">
          <a:xfrm>
            <a:off x="304800" y="4419600"/>
            <a:ext cx="8153400" cy="2214563"/>
            <a:chOff x="240" y="2208"/>
            <a:chExt cx="5136" cy="1395"/>
          </a:xfrm>
        </p:grpSpPr>
        <p:pic>
          <p:nvPicPr>
            <p:cNvPr id="54276" name="Picture 23" descr="Working off the Girl Scout cookies"/>
            <p:cNvPicPr>
              <a:picLocks noChangeAspect="1" noChangeArrowheads="1"/>
            </p:cNvPicPr>
            <p:nvPr/>
          </p:nvPicPr>
          <p:blipFill>
            <a:blip r:embed="rId3"/>
            <a:srcRect/>
            <a:stretch>
              <a:fillRect/>
            </a:stretch>
          </p:blipFill>
          <p:spPr bwMode="auto">
            <a:xfrm>
              <a:off x="240" y="2208"/>
              <a:ext cx="1728" cy="972"/>
            </a:xfrm>
            <a:prstGeom prst="rect">
              <a:avLst/>
            </a:prstGeom>
            <a:noFill/>
            <a:ln w="9525">
              <a:noFill/>
              <a:miter lim="800000"/>
              <a:headEnd/>
              <a:tailEnd/>
            </a:ln>
          </p:spPr>
        </p:pic>
        <p:sp>
          <p:nvSpPr>
            <p:cNvPr id="54277" name="Text Box 32"/>
            <p:cNvSpPr txBox="1">
              <a:spLocks noChangeArrowheads="1"/>
            </p:cNvSpPr>
            <p:nvPr/>
          </p:nvSpPr>
          <p:spPr bwMode="auto">
            <a:xfrm>
              <a:off x="2112" y="2256"/>
              <a:ext cx="3264" cy="1347"/>
            </a:xfrm>
            <a:prstGeom prst="rect">
              <a:avLst/>
            </a:prstGeom>
            <a:noFill/>
            <a:ln w="9525">
              <a:noFill/>
              <a:miter lim="800000"/>
              <a:headEnd/>
              <a:tailEnd/>
            </a:ln>
          </p:spPr>
          <p:txBody>
            <a:bodyPr>
              <a:spAutoFit/>
            </a:bodyPr>
            <a:lstStyle/>
            <a:p>
              <a:pPr>
                <a:spcBef>
                  <a:spcPct val="50000"/>
                </a:spcBef>
              </a:pPr>
              <a:r>
                <a:rPr lang="en-US" sz="1600" b="1">
                  <a:solidFill>
                    <a:srgbClr val="000000"/>
                  </a:solidFill>
                  <a:latin typeface="Arial" charset="0"/>
                </a:rPr>
                <a:t>Sorry, folks, but their chewy consistency and sweet flavor pack the most calories of the Girl Scout cookies with 70 a piece.  That’s more than non-Girl Scout cookies like Oreos </a:t>
              </a:r>
              <a:r>
                <a:rPr lang="en-US" sz="1600" b="1">
                  <a:solidFill>
                    <a:srgbClr val="000000"/>
                  </a:solidFill>
                  <a:latin typeface="Arial" charset="0"/>
                  <a:hlinkClick r:id="rId4"/>
                </a:rPr>
                <a:t>(60 calories)</a:t>
              </a:r>
              <a:r>
                <a:rPr lang="en-US" sz="1600" b="1">
                  <a:solidFill>
                    <a:srgbClr val="000000"/>
                  </a:solidFill>
                  <a:latin typeface="Arial" charset="0"/>
                </a:rPr>
                <a:t>, Chips Ahoys </a:t>
              </a:r>
              <a:r>
                <a:rPr lang="en-US" sz="1600" b="1">
                  <a:solidFill>
                    <a:srgbClr val="000000"/>
                  </a:solidFill>
                  <a:latin typeface="Arial" charset="0"/>
                  <a:hlinkClick r:id="rId5"/>
                </a:rPr>
                <a:t>(48 calories)</a:t>
              </a:r>
              <a:r>
                <a:rPr lang="en-US" sz="1600" b="1">
                  <a:solidFill>
                    <a:srgbClr val="000000"/>
                  </a:solidFill>
                  <a:latin typeface="Arial" charset="0"/>
                </a:rPr>
                <a:t> – but less than Pepperidge Farm’s Sausalito cookies </a:t>
              </a:r>
              <a:r>
                <a:rPr lang="en-US" sz="1600" b="1">
                  <a:solidFill>
                    <a:srgbClr val="000000"/>
                  </a:solidFill>
                  <a:latin typeface="Arial" charset="0"/>
                  <a:hlinkClick r:id="rId6"/>
                </a:rPr>
                <a:t>(130 calories)</a:t>
              </a:r>
              <a:r>
                <a:rPr lang="en-US" sz="1600" b="1">
                  <a:solidFill>
                    <a:srgbClr val="000000"/>
                  </a:solidFill>
                  <a:latin typeface="Arial" charset="0"/>
                </a:rPr>
                <a:t>. </a:t>
              </a:r>
              <a:r>
                <a:rPr lang="en-US" b="1">
                  <a:solidFill>
                    <a:srgbClr val="000000"/>
                  </a:solidFill>
                  <a:latin typeface="Arial" charset="0"/>
                </a:rPr>
                <a:t>You could burn that Samoa with about half an hour of walking leisurely on a treadmill.</a:t>
              </a:r>
              <a:r>
                <a:rPr lang="en-US"/>
                <a:t> </a:t>
              </a:r>
            </a:p>
          </p:txBody>
        </p:sp>
      </p:grpSp>
      <p:sp>
        <p:nvSpPr>
          <p:cNvPr id="54275" name="Text Box 35"/>
          <p:cNvSpPr txBox="1">
            <a:spLocks noChangeArrowheads="1"/>
          </p:cNvSpPr>
          <p:nvPr/>
        </p:nvSpPr>
        <p:spPr bwMode="auto">
          <a:xfrm>
            <a:off x="609600" y="152400"/>
            <a:ext cx="7467600" cy="579438"/>
          </a:xfrm>
          <a:prstGeom prst="rect">
            <a:avLst/>
          </a:prstGeom>
          <a:noFill/>
          <a:ln w="9525">
            <a:noFill/>
            <a:miter lim="800000"/>
            <a:headEnd/>
            <a:tailEnd/>
          </a:ln>
        </p:spPr>
        <p:txBody>
          <a:bodyPr>
            <a:spAutoFit/>
          </a:bodyPr>
          <a:lstStyle/>
          <a:p>
            <a:pPr>
              <a:spcBef>
                <a:spcPct val="50000"/>
              </a:spcBef>
            </a:pPr>
            <a:r>
              <a:rPr lang="en-US" sz="3200">
                <a:latin typeface="Arial" charset="0"/>
              </a:rPr>
              <a:t>GIRL SCOUT COOKIES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z="4000" smtClean="0">
                <a:solidFill>
                  <a:schemeClr val="tx1"/>
                </a:solidFill>
                <a:effectLst/>
              </a:rPr>
              <a:t>GIRL SCOUT COOKIES</a:t>
            </a:r>
            <a:br>
              <a:rPr lang="en-US" sz="4000" smtClean="0">
                <a:solidFill>
                  <a:schemeClr val="tx1"/>
                </a:solidFill>
                <a:effectLst/>
              </a:rPr>
            </a:br>
            <a:endParaRPr lang="en-US" sz="4000" smtClean="0">
              <a:solidFill>
                <a:schemeClr val="tx1"/>
              </a:solidFill>
              <a:effectLst/>
            </a:endParaRPr>
          </a:p>
        </p:txBody>
      </p:sp>
      <p:pic>
        <p:nvPicPr>
          <p:cNvPr id="55298" name="Picture 4" descr="story"/>
          <p:cNvPicPr>
            <a:picLocks noChangeAspect="1" noChangeArrowheads="1"/>
          </p:cNvPicPr>
          <p:nvPr/>
        </p:nvPicPr>
        <p:blipFill>
          <a:blip r:embed="rId2"/>
          <a:srcRect/>
          <a:stretch>
            <a:fillRect/>
          </a:stretch>
        </p:blipFill>
        <p:spPr bwMode="auto">
          <a:xfrm>
            <a:off x="685800" y="4495800"/>
            <a:ext cx="2895600" cy="1628775"/>
          </a:xfrm>
          <a:prstGeom prst="rect">
            <a:avLst/>
          </a:prstGeom>
          <a:noFill/>
          <a:ln w="9525">
            <a:noFill/>
            <a:miter lim="800000"/>
            <a:headEnd/>
            <a:tailEnd/>
          </a:ln>
        </p:spPr>
      </p:pic>
      <p:pic>
        <p:nvPicPr>
          <p:cNvPr id="55299" name="Picture 5" descr="story"/>
          <p:cNvPicPr>
            <a:picLocks noChangeAspect="1" noChangeArrowheads="1"/>
          </p:cNvPicPr>
          <p:nvPr/>
        </p:nvPicPr>
        <p:blipFill>
          <a:blip r:embed="rId3"/>
          <a:srcRect/>
          <a:stretch>
            <a:fillRect/>
          </a:stretch>
        </p:blipFill>
        <p:spPr bwMode="auto">
          <a:xfrm>
            <a:off x="838200" y="1981200"/>
            <a:ext cx="2895600" cy="1628775"/>
          </a:xfrm>
          <a:prstGeom prst="rect">
            <a:avLst/>
          </a:prstGeom>
          <a:noFill/>
          <a:ln w="9525">
            <a:noFill/>
            <a:miter lim="800000"/>
            <a:headEnd/>
            <a:tailEnd/>
          </a:ln>
        </p:spPr>
      </p:pic>
      <p:sp>
        <p:nvSpPr>
          <p:cNvPr id="55300" name="Text Box 6"/>
          <p:cNvSpPr txBox="1">
            <a:spLocks noChangeArrowheads="1"/>
          </p:cNvSpPr>
          <p:nvPr/>
        </p:nvSpPr>
        <p:spPr bwMode="auto">
          <a:xfrm>
            <a:off x="4191000" y="1447800"/>
            <a:ext cx="4343400" cy="2322513"/>
          </a:xfrm>
          <a:prstGeom prst="rect">
            <a:avLst/>
          </a:prstGeom>
          <a:noFill/>
          <a:ln w="9525">
            <a:noFill/>
            <a:miter lim="800000"/>
            <a:headEnd/>
            <a:tailEnd/>
          </a:ln>
        </p:spPr>
        <p:txBody>
          <a:bodyPr>
            <a:spAutoFit/>
          </a:bodyPr>
          <a:lstStyle/>
          <a:p>
            <a:pPr>
              <a:spcBef>
                <a:spcPct val="50000"/>
              </a:spcBef>
            </a:pPr>
            <a:r>
              <a:rPr lang="en-US" sz="1600" b="1">
                <a:solidFill>
                  <a:srgbClr val="000000"/>
                </a:solidFill>
                <a:latin typeface="Arial" charset="0"/>
              </a:rPr>
              <a:t>The third most popular cookies are Tagalongs (also known as Peanut Butter Patties), which are peanut butter and shortbread partnerships enveloped in chocolate.  It takes in 13 percent of the sales. One cookie is 70 calories, much like its cousin - the Samoas.  You could burn off eating two of these Tagalongs with a half hour of water aerobics. </a:t>
            </a:r>
            <a:r>
              <a:rPr lang="en-US"/>
              <a:t> </a:t>
            </a:r>
          </a:p>
        </p:txBody>
      </p:sp>
      <p:sp>
        <p:nvSpPr>
          <p:cNvPr id="55301" name="Text Box 7"/>
          <p:cNvSpPr txBox="1">
            <a:spLocks noChangeArrowheads="1"/>
          </p:cNvSpPr>
          <p:nvPr/>
        </p:nvSpPr>
        <p:spPr bwMode="auto">
          <a:xfrm>
            <a:off x="3886200" y="4419600"/>
            <a:ext cx="4343400" cy="1069975"/>
          </a:xfrm>
          <a:prstGeom prst="rect">
            <a:avLst/>
          </a:prstGeom>
          <a:noFill/>
          <a:ln w="9525">
            <a:noFill/>
            <a:miter lim="800000"/>
            <a:headEnd/>
            <a:tailEnd/>
          </a:ln>
        </p:spPr>
        <p:txBody>
          <a:bodyPr>
            <a:spAutoFit/>
          </a:bodyPr>
          <a:lstStyle/>
          <a:p>
            <a:pPr>
              <a:spcBef>
                <a:spcPct val="50000"/>
              </a:spcBef>
            </a:pPr>
            <a:r>
              <a:rPr lang="en-US" sz="1600" b="1">
                <a:solidFill>
                  <a:srgbClr val="000000"/>
                </a:solidFill>
                <a:latin typeface="Arial" charset="0"/>
              </a:rPr>
              <a:t>The fourth most popular cookies are Trefoils (also called ShortBreads),  shaped like the Girl Scouts logo.  These contain 32 calories per cookie.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thin_mints_crack_3">
            <a:hlinkClick r:id="rId2"/>
          </p:cNvPr>
          <p:cNvPicPr>
            <a:picLocks noChangeAspect="1" noChangeArrowheads="1"/>
          </p:cNvPicPr>
          <p:nvPr/>
        </p:nvPicPr>
        <p:blipFill>
          <a:blip r:embed="rId3"/>
          <a:srcRect/>
          <a:stretch>
            <a:fillRect/>
          </a:stretch>
        </p:blipFill>
        <p:spPr bwMode="auto">
          <a:xfrm>
            <a:off x="609600" y="0"/>
            <a:ext cx="3619500" cy="6572250"/>
          </a:xfrm>
          <a:prstGeom prst="rect">
            <a:avLst/>
          </a:prstGeom>
          <a:noFill/>
          <a:ln w="9525">
            <a:noFill/>
            <a:miter lim="800000"/>
            <a:headEnd/>
            <a:tailEnd/>
          </a:ln>
        </p:spPr>
      </p:pic>
      <p:pic>
        <p:nvPicPr>
          <p:cNvPr id="57346" name="Picture 3" descr="label"/>
          <p:cNvPicPr>
            <a:picLocks noChangeAspect="1" noChangeArrowheads="1"/>
          </p:cNvPicPr>
          <p:nvPr/>
        </p:nvPicPr>
        <p:blipFill>
          <a:blip r:embed="rId4"/>
          <a:srcRect/>
          <a:stretch>
            <a:fillRect/>
          </a:stretch>
        </p:blipFill>
        <p:spPr bwMode="auto">
          <a:xfrm>
            <a:off x="5105400" y="228600"/>
            <a:ext cx="2497138"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endParaRPr lang="en-US" dirty="0"/>
          </a:p>
        </p:txBody>
      </p:sp>
      <p:sp>
        <p:nvSpPr>
          <p:cNvPr id="3" name="Content Placeholder 2"/>
          <p:cNvSpPr>
            <a:spLocks noGrp="1"/>
          </p:cNvSpPr>
          <p:nvPr>
            <p:ph idx="1"/>
          </p:nvPr>
        </p:nvSpPr>
        <p:spPr/>
        <p:txBody>
          <a:bodyPr/>
          <a:lstStyle/>
          <a:p>
            <a:r>
              <a:rPr lang="en-US" dirty="0" smtClean="0"/>
              <a:t>1 hour per day of moderate physical activity recommended	</a:t>
            </a:r>
          </a:p>
          <a:p>
            <a:pPr lvl="1"/>
            <a:r>
              <a:rPr lang="en-US" dirty="0" smtClean="0"/>
              <a:t>Aerobic</a:t>
            </a:r>
          </a:p>
          <a:p>
            <a:pPr lvl="1"/>
            <a:r>
              <a:rPr lang="en-US" dirty="0" smtClean="0"/>
              <a:t>Anaerobic</a:t>
            </a:r>
          </a:p>
          <a:p>
            <a:pPr lvl="1"/>
            <a:r>
              <a:rPr lang="en-US" dirty="0" smtClean="0"/>
              <a:t>Flexibility</a:t>
            </a:r>
          </a:p>
          <a:p>
            <a:pPr lvl="1"/>
            <a:r>
              <a:rPr lang="en-US" dirty="0" err="1" smtClean="0"/>
              <a:t>Strenghtening</a:t>
            </a:r>
            <a:endParaRPr lang="en-US" dirty="0" smtClean="0"/>
          </a:p>
          <a:p>
            <a:pPr lvl="1"/>
            <a:r>
              <a:rPr lang="en-US" dirty="0" smtClean="0"/>
              <a:t>Sport participation</a:t>
            </a:r>
          </a:p>
          <a:p>
            <a:pPr lvl="1"/>
            <a:r>
              <a:rPr lang="en-US" dirty="0" smtClean="0"/>
              <a:t>Add additional activity… park further from destination, take the stairs, etc.</a:t>
            </a:r>
          </a:p>
          <a:p>
            <a:endParaRPr lang="en-US" dirty="0"/>
          </a:p>
        </p:txBody>
      </p:sp>
    </p:spTree>
    <p:extLst>
      <p:ext uri="{BB962C8B-B14F-4D97-AF65-F5344CB8AC3E}">
        <p14:creationId xmlns:p14="http://schemas.microsoft.com/office/powerpoint/2010/main" val="3437825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mtClean="0">
                <a:effectLst/>
              </a:rPr>
              <a:t>Dietary Guidelines 2010</a:t>
            </a:r>
          </a:p>
        </p:txBody>
      </p:sp>
      <p:sp>
        <p:nvSpPr>
          <p:cNvPr id="33794" name="Rectangle 3"/>
          <p:cNvSpPr>
            <a:spLocks noGrp="1" noChangeArrowheads="1"/>
          </p:cNvSpPr>
          <p:nvPr>
            <p:ph type="body" idx="1"/>
          </p:nvPr>
        </p:nvSpPr>
        <p:spPr/>
        <p:txBody>
          <a:bodyPr/>
          <a:lstStyle/>
          <a:p>
            <a:pPr>
              <a:lnSpc>
                <a:spcPct val="80000"/>
              </a:lnSpc>
            </a:pPr>
            <a:endParaRPr lang="en-US" sz="2000" dirty="0" smtClean="0">
              <a:effectLst/>
            </a:endParaRPr>
          </a:p>
          <a:p>
            <a:pPr>
              <a:lnSpc>
                <a:spcPct val="80000"/>
              </a:lnSpc>
            </a:pPr>
            <a:r>
              <a:rPr lang="en-US" sz="2000" dirty="0" smtClean="0">
                <a:effectLst/>
              </a:rPr>
              <a:t>Reduce the incidence and prevalence of overweight and obesity of the US population by reducing overall calorie intake and increasing physical activity. </a:t>
            </a:r>
          </a:p>
          <a:p>
            <a:pPr>
              <a:lnSpc>
                <a:spcPct val="80000"/>
              </a:lnSpc>
              <a:buFont typeface="Wingdings" pitchFamily="2" charset="2"/>
              <a:buNone/>
            </a:pPr>
            <a:r>
              <a:rPr lang="en-US" sz="2000" dirty="0" smtClean="0">
                <a:effectLst/>
              </a:rPr>
              <a:t>• Shift food intake patterns to a more plant-based diet that emphasizes vegetables, cooked dry beans and peas, fruits, whole grains, nuts, and seeds. In addition, increase the intake of seafood and fat-free and low-fat milk and milk products and consume only moderate amounts of lean meats, poultry, and eggs. </a:t>
            </a:r>
          </a:p>
          <a:p>
            <a:pPr>
              <a:lnSpc>
                <a:spcPct val="80000"/>
              </a:lnSpc>
              <a:buFont typeface="Wingdings" pitchFamily="2" charset="2"/>
              <a:buNone/>
            </a:pPr>
            <a:r>
              <a:rPr lang="en-US" sz="2000" dirty="0" smtClean="0">
                <a:effectLst/>
              </a:rPr>
              <a:t>• Significantly reduce intake of foods containing added sugars and solid fats because these dietary components contribute excess calories and few, if any, nutrients. In addition, reduce sodium intake and lower intake of refined grains, especially refined grains that are coupled with added sugar, solid fat, and sodium. </a:t>
            </a:r>
          </a:p>
          <a:p>
            <a:pPr>
              <a:lnSpc>
                <a:spcPct val="80000"/>
              </a:lnSpc>
              <a:buFont typeface="Wingdings" pitchFamily="2" charset="2"/>
              <a:buNone/>
            </a:pPr>
            <a:r>
              <a:rPr lang="en-US" sz="2000" dirty="0" smtClean="0">
                <a:effectLst/>
              </a:rPr>
              <a:t>• Meet the 2008 Physical Activity Guidelines for Americans. </a:t>
            </a:r>
          </a:p>
          <a:p>
            <a:pPr>
              <a:lnSpc>
                <a:spcPct val="80000"/>
              </a:lnSpc>
            </a:pPr>
            <a:endParaRPr lang="en-US" sz="2000" dirty="0" smtClean="0">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Nutrition</a:t>
            </a:r>
            <a:endParaRPr lang="en-US" dirty="0"/>
          </a:p>
        </p:txBody>
      </p:sp>
      <p:sp>
        <p:nvSpPr>
          <p:cNvPr id="3" name="Content Placeholder 2"/>
          <p:cNvSpPr>
            <a:spLocks noGrp="1"/>
          </p:cNvSpPr>
          <p:nvPr>
            <p:ph idx="1"/>
          </p:nvPr>
        </p:nvSpPr>
        <p:spPr/>
        <p:txBody>
          <a:bodyPr/>
          <a:lstStyle/>
          <a:p>
            <a:r>
              <a:rPr lang="en-US" dirty="0" smtClean="0"/>
              <a:t>Impairs </a:t>
            </a:r>
            <a:r>
              <a:rPr lang="en-US" dirty="0" err="1" smtClean="0"/>
              <a:t>congnitive</a:t>
            </a:r>
            <a:r>
              <a:rPr lang="en-US" dirty="0" smtClean="0"/>
              <a:t> functioning</a:t>
            </a:r>
          </a:p>
          <a:p>
            <a:r>
              <a:rPr lang="en-US" dirty="0" smtClean="0"/>
              <a:t>Low Iron/Zinc/protein intakes associated with lower sperm count</a:t>
            </a:r>
          </a:p>
          <a:p>
            <a:r>
              <a:rPr lang="en-US" dirty="0" smtClean="0"/>
              <a:t>Low omega 3 polyunsaturated fat intake and low antioxidant intake has an effect on </a:t>
            </a:r>
            <a:r>
              <a:rPr lang="en-US" smtClean="0"/>
              <a:t>cognitive function</a:t>
            </a:r>
            <a:endParaRPr lang="en-US" dirty="0" smtClean="0"/>
          </a:p>
          <a:p>
            <a:endParaRPr lang="en-US" dirty="0"/>
          </a:p>
        </p:txBody>
      </p:sp>
    </p:spTree>
    <p:extLst>
      <p:ext uri="{BB962C8B-B14F-4D97-AF65-F5344CB8AC3E}">
        <p14:creationId xmlns:p14="http://schemas.microsoft.com/office/powerpoint/2010/main" val="4217093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exercise</a:t>
            </a:r>
            <a:endParaRPr lang="en-US" dirty="0"/>
          </a:p>
        </p:txBody>
      </p:sp>
      <p:sp>
        <p:nvSpPr>
          <p:cNvPr id="3" name="Content Placeholder 2"/>
          <p:cNvSpPr>
            <a:spLocks noGrp="1"/>
          </p:cNvSpPr>
          <p:nvPr>
            <p:ph idx="1"/>
          </p:nvPr>
        </p:nvSpPr>
        <p:spPr/>
        <p:txBody>
          <a:bodyPr/>
          <a:lstStyle/>
          <a:p>
            <a:r>
              <a:rPr lang="en-US" smtClean="0"/>
              <a:t>Increase </a:t>
            </a:r>
            <a:r>
              <a:rPr lang="en-US" dirty="0" smtClean="0"/>
              <a:t>cognitive function</a:t>
            </a:r>
          </a:p>
          <a:p>
            <a:r>
              <a:rPr lang="en-US" dirty="0" smtClean="0"/>
              <a:t>Better mood</a:t>
            </a:r>
          </a:p>
          <a:p>
            <a:r>
              <a:rPr lang="en-US" dirty="0" smtClean="0"/>
              <a:t>Increase cardiovascular health</a:t>
            </a:r>
          </a:p>
          <a:p>
            <a:r>
              <a:rPr lang="en-US" dirty="0" smtClean="0"/>
              <a:t>Weight management</a:t>
            </a:r>
          </a:p>
          <a:p>
            <a:r>
              <a:rPr lang="en-US" dirty="0" smtClean="0"/>
              <a:t>Strengthens muscles</a:t>
            </a:r>
          </a:p>
          <a:p>
            <a:r>
              <a:rPr lang="en-US" dirty="0" smtClean="0"/>
              <a:t>Reduces stress and depression</a:t>
            </a:r>
          </a:p>
          <a:p>
            <a:r>
              <a:rPr lang="en-US" dirty="0" smtClean="0"/>
              <a:t>Increases flexibility and endurance</a:t>
            </a:r>
          </a:p>
          <a:p>
            <a:r>
              <a:rPr lang="en-US" dirty="0" smtClean="0"/>
              <a:t>Increases lung capacity</a:t>
            </a:r>
          </a:p>
          <a:p>
            <a:endParaRPr lang="en-US" dirty="0"/>
          </a:p>
        </p:txBody>
      </p:sp>
    </p:spTree>
    <p:extLst>
      <p:ext uri="{BB962C8B-B14F-4D97-AF65-F5344CB8AC3E}">
        <p14:creationId xmlns:p14="http://schemas.microsoft.com/office/powerpoint/2010/main" val="15709837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7482" t="25000" r="27965" b="13542"/>
          <a:stretch>
            <a:fillRect/>
          </a:stretch>
        </p:blipFill>
        <p:spPr bwMode="auto">
          <a:xfrm>
            <a:off x="1447800" y="0"/>
            <a:ext cx="6629400" cy="6629400"/>
          </a:xfrm>
          <a:prstGeom prst="rect">
            <a:avLst/>
          </a:prstGeom>
          <a:noFill/>
          <a:ln w="9525">
            <a:noFill/>
            <a:miter lim="800000"/>
            <a:headEnd/>
            <a:tailEnd/>
          </a:ln>
        </p:spPr>
      </p:pic>
    </p:spTree>
    <p:extLst>
      <p:ext uri="{BB962C8B-B14F-4D97-AF65-F5344CB8AC3E}">
        <p14:creationId xmlns:p14="http://schemas.microsoft.com/office/powerpoint/2010/main" val="41767528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Empty Calories</a:t>
            </a:r>
            <a:endParaRPr lang="en-US" dirty="0"/>
          </a:p>
        </p:txBody>
      </p:sp>
      <p:sp>
        <p:nvSpPr>
          <p:cNvPr id="3" name="Content Placeholder 2"/>
          <p:cNvSpPr>
            <a:spLocks noGrp="1"/>
          </p:cNvSpPr>
          <p:nvPr>
            <p:ph idx="1"/>
          </p:nvPr>
        </p:nvSpPr>
        <p:spPr/>
        <p:txBody>
          <a:bodyPr/>
          <a:lstStyle/>
          <a:p>
            <a:pPr marL="274320" lvl="0" indent="-274320" eaLnBrk="1" fontAlgn="auto" hangingPunct="1">
              <a:spcAft>
                <a:spcPts val="0"/>
              </a:spcAft>
              <a:buClr>
                <a:srgbClr val="0BD0D9"/>
              </a:buClr>
              <a:buSzPct val="95000"/>
              <a:buFont typeface="Wingdings 2"/>
              <a:buChar char=""/>
            </a:pPr>
            <a:r>
              <a:rPr lang="en-US" sz="2800" kern="1200" dirty="0">
                <a:effectLst/>
                <a:latin typeface="Constantia"/>
              </a:rPr>
              <a:t>Currently, many of the foods and beverages Americans eat and drink contain </a:t>
            </a:r>
            <a:r>
              <a:rPr lang="en-US" sz="2800" b="1" kern="1200" dirty="0">
                <a:effectLst/>
                <a:latin typeface="Constantia"/>
              </a:rPr>
              <a:t>empty calories</a:t>
            </a:r>
            <a:r>
              <a:rPr lang="en-US" sz="2800" kern="1200" dirty="0">
                <a:effectLst/>
                <a:latin typeface="Constantia"/>
              </a:rPr>
              <a:t>– calories from solid fats and/or added sugars. Solid fats and added sugars add calories to the food but few or no nutrients. </a:t>
            </a:r>
            <a:endParaRPr lang="en-US" sz="2800" kern="1200" dirty="0" smtClean="0">
              <a:effectLst/>
              <a:latin typeface="Constantia"/>
            </a:endParaRPr>
          </a:p>
          <a:p>
            <a:pPr marL="0" indent="0">
              <a:buNone/>
            </a:pPr>
            <a:endParaRPr lang="en-US" dirty="0"/>
          </a:p>
        </p:txBody>
      </p:sp>
    </p:spTree>
    <p:extLst>
      <p:ext uri="{BB962C8B-B14F-4D97-AF65-F5344CB8AC3E}">
        <p14:creationId xmlns:p14="http://schemas.microsoft.com/office/powerpoint/2010/main" val="22931019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t>SUGAR IN SODA</a:t>
            </a:r>
          </a:p>
        </p:txBody>
      </p:sp>
      <p:pic>
        <p:nvPicPr>
          <p:cNvPr id="41986" name="Picture 3">
            <a:hlinkClick r:id="rId2"/>
          </p:cNvPr>
          <p:cNvPicPr>
            <a:picLocks noGrp="1" noChangeAspect="1" noChangeArrowheads="1"/>
          </p:cNvPicPr>
          <p:nvPr>
            <p:ph type="body" idx="1"/>
          </p:nvPr>
        </p:nvPicPr>
        <p:blipFill>
          <a:blip r:embed="rId3"/>
          <a:srcRect l="6482" t="21887" r="4630" b="9085"/>
          <a:stretch>
            <a:fillRect/>
          </a:stretch>
        </p:blipFill>
        <p:spPr>
          <a:xfrm>
            <a:off x="990600" y="2592388"/>
            <a:ext cx="7315200" cy="3127375"/>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908050"/>
          </a:xfrm>
        </p:spPr>
        <p:txBody>
          <a:bodyPr/>
          <a:lstStyle/>
          <a:p>
            <a:r>
              <a:rPr lang="en-US" dirty="0" smtClean="0"/>
              <a:t>Other names for sugar</a:t>
            </a:r>
            <a:endParaRPr lang="en-US" dirty="0"/>
          </a:p>
        </p:txBody>
      </p:sp>
      <p:sp>
        <p:nvSpPr>
          <p:cNvPr id="3" name="Content Placeholder 2"/>
          <p:cNvSpPr>
            <a:spLocks noGrp="1"/>
          </p:cNvSpPr>
          <p:nvPr>
            <p:ph idx="1"/>
          </p:nvPr>
        </p:nvSpPr>
        <p:spPr>
          <a:xfrm>
            <a:off x="457200" y="1143000"/>
            <a:ext cx="3429000" cy="3886199"/>
          </a:xfrm>
        </p:spPr>
        <p:txBody>
          <a:bodyPr/>
          <a:lstStyle/>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anhydrous dextrose</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brown sugar</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confectioner's powdered sugar</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corn syrup</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corn syrup solids</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dextrose</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fructose</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high-fructose corn syrup (HFCS)</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honey</a:t>
            </a:r>
          </a:p>
          <a:p>
            <a:pPr marL="274320" lvl="0" indent="-274320" eaLnBrk="1" fontAlgn="auto" hangingPunct="1">
              <a:spcAft>
                <a:spcPts val="0"/>
              </a:spcAft>
              <a:buClr>
                <a:srgbClr val="0BD0D9"/>
              </a:buClr>
              <a:buSzPct val="95000"/>
              <a:buFont typeface="Wingdings 2"/>
              <a:buChar char=""/>
            </a:pPr>
            <a:r>
              <a:rPr lang="en-US" sz="1800" kern="1200" dirty="0">
                <a:effectLst/>
                <a:latin typeface="Constantia"/>
              </a:rPr>
              <a:t>invert sugar</a:t>
            </a:r>
          </a:p>
          <a:p>
            <a:endParaRPr lang="en-US" dirty="0"/>
          </a:p>
        </p:txBody>
      </p:sp>
      <p:sp>
        <p:nvSpPr>
          <p:cNvPr id="4" name="TextBox 3"/>
          <p:cNvSpPr txBox="1"/>
          <p:nvPr/>
        </p:nvSpPr>
        <p:spPr>
          <a:xfrm>
            <a:off x="4648200" y="1219200"/>
            <a:ext cx="3962400" cy="3970318"/>
          </a:xfrm>
          <a:prstGeom prst="rect">
            <a:avLst/>
          </a:prstGeom>
          <a:noFill/>
        </p:spPr>
        <p:txBody>
          <a:bodyPr wrap="square" rtlCol="0">
            <a:spAutoFit/>
          </a:bodyPr>
          <a:lstStyle/>
          <a:p>
            <a:pPr marL="274320" lvl="0" indent="-274320" fontAlgn="auto">
              <a:spcBef>
                <a:spcPct val="20000"/>
              </a:spcBef>
              <a:spcAft>
                <a:spcPts val="0"/>
              </a:spcAft>
              <a:buClr>
                <a:srgbClr val="0BD0D9"/>
              </a:buClr>
              <a:buSzPct val="95000"/>
              <a:buFont typeface="Wingdings 2"/>
              <a:buChar char=""/>
            </a:pPr>
            <a:r>
              <a:rPr lang="en-US" dirty="0">
                <a:latin typeface="Constantia"/>
              </a:rPr>
              <a:t>lactose</a:t>
            </a:r>
          </a:p>
          <a:p>
            <a:pPr marL="274320" lvl="0" indent="-274320" fontAlgn="auto">
              <a:spcBef>
                <a:spcPct val="20000"/>
              </a:spcBef>
              <a:spcAft>
                <a:spcPts val="0"/>
              </a:spcAft>
              <a:buClr>
                <a:srgbClr val="0BD0D9"/>
              </a:buClr>
              <a:buSzPct val="95000"/>
              <a:buFont typeface="Wingdings 2"/>
              <a:buChar char=""/>
            </a:pPr>
            <a:r>
              <a:rPr lang="en-US" dirty="0">
                <a:latin typeface="Constantia"/>
              </a:rPr>
              <a:t>malt syrup</a:t>
            </a:r>
          </a:p>
          <a:p>
            <a:pPr marL="274320" lvl="0" indent="-274320" fontAlgn="auto">
              <a:spcBef>
                <a:spcPct val="20000"/>
              </a:spcBef>
              <a:spcAft>
                <a:spcPts val="0"/>
              </a:spcAft>
              <a:buClr>
                <a:srgbClr val="0BD0D9"/>
              </a:buClr>
              <a:buSzPct val="95000"/>
              <a:buFont typeface="Wingdings 2"/>
              <a:buChar char=""/>
            </a:pPr>
            <a:r>
              <a:rPr lang="en-US" dirty="0">
                <a:latin typeface="Constantia"/>
              </a:rPr>
              <a:t>maltose</a:t>
            </a:r>
          </a:p>
          <a:p>
            <a:pPr marL="274320" lvl="0" indent="-274320" fontAlgn="auto">
              <a:spcBef>
                <a:spcPct val="20000"/>
              </a:spcBef>
              <a:spcAft>
                <a:spcPts val="0"/>
              </a:spcAft>
              <a:buClr>
                <a:srgbClr val="0BD0D9"/>
              </a:buClr>
              <a:buSzPct val="95000"/>
              <a:buFont typeface="Wingdings 2"/>
              <a:buChar char=""/>
            </a:pPr>
            <a:r>
              <a:rPr lang="en-US" dirty="0">
                <a:latin typeface="Constantia"/>
              </a:rPr>
              <a:t>maple syrup</a:t>
            </a:r>
          </a:p>
          <a:p>
            <a:pPr marL="274320" lvl="0" indent="-274320" fontAlgn="auto">
              <a:spcBef>
                <a:spcPct val="20000"/>
              </a:spcBef>
              <a:spcAft>
                <a:spcPts val="0"/>
              </a:spcAft>
              <a:buClr>
                <a:srgbClr val="0BD0D9"/>
              </a:buClr>
              <a:buSzPct val="95000"/>
              <a:buFont typeface="Wingdings 2"/>
              <a:buChar char=""/>
            </a:pPr>
            <a:r>
              <a:rPr lang="en-US" dirty="0">
                <a:latin typeface="Constantia"/>
              </a:rPr>
              <a:t>molasses</a:t>
            </a:r>
          </a:p>
          <a:p>
            <a:pPr marL="274320" lvl="0" indent="-274320" fontAlgn="auto">
              <a:spcBef>
                <a:spcPct val="20000"/>
              </a:spcBef>
              <a:spcAft>
                <a:spcPts val="0"/>
              </a:spcAft>
              <a:buClr>
                <a:srgbClr val="0BD0D9"/>
              </a:buClr>
              <a:buSzPct val="95000"/>
              <a:buFont typeface="Wingdings 2"/>
              <a:buChar char=""/>
            </a:pPr>
            <a:r>
              <a:rPr lang="en-US" dirty="0">
                <a:latin typeface="Constantia"/>
              </a:rPr>
              <a:t>nectars (e.g., peach nectar, pear nectar)</a:t>
            </a:r>
          </a:p>
          <a:p>
            <a:pPr marL="274320" lvl="0" indent="-274320" fontAlgn="auto">
              <a:spcBef>
                <a:spcPct val="20000"/>
              </a:spcBef>
              <a:spcAft>
                <a:spcPts val="0"/>
              </a:spcAft>
              <a:buClr>
                <a:srgbClr val="0BD0D9"/>
              </a:buClr>
              <a:buSzPct val="95000"/>
              <a:buFont typeface="Wingdings 2"/>
              <a:buChar char=""/>
            </a:pPr>
            <a:r>
              <a:rPr lang="en-US" dirty="0">
                <a:latin typeface="Constantia"/>
              </a:rPr>
              <a:t>pancake syrup</a:t>
            </a:r>
          </a:p>
          <a:p>
            <a:pPr marL="274320" lvl="0" indent="-274320" fontAlgn="auto">
              <a:spcBef>
                <a:spcPct val="20000"/>
              </a:spcBef>
              <a:spcAft>
                <a:spcPts val="0"/>
              </a:spcAft>
              <a:buClr>
                <a:srgbClr val="0BD0D9"/>
              </a:buClr>
              <a:buSzPct val="95000"/>
              <a:buFont typeface="Wingdings 2"/>
              <a:buChar char=""/>
            </a:pPr>
            <a:r>
              <a:rPr lang="en-US" dirty="0">
                <a:latin typeface="Constantia"/>
              </a:rPr>
              <a:t>raw sugar</a:t>
            </a:r>
          </a:p>
          <a:p>
            <a:pPr marL="274320" lvl="0" indent="-274320" fontAlgn="auto">
              <a:spcBef>
                <a:spcPct val="20000"/>
              </a:spcBef>
              <a:spcAft>
                <a:spcPts val="0"/>
              </a:spcAft>
              <a:buClr>
                <a:srgbClr val="0BD0D9"/>
              </a:buClr>
              <a:buSzPct val="95000"/>
              <a:buFont typeface="Wingdings 2"/>
              <a:buChar char=""/>
            </a:pPr>
            <a:r>
              <a:rPr lang="en-US" dirty="0">
                <a:latin typeface="Constantia"/>
              </a:rPr>
              <a:t>sucrose</a:t>
            </a:r>
          </a:p>
          <a:p>
            <a:pPr marL="274320" lvl="0" indent="-274320" fontAlgn="auto">
              <a:spcBef>
                <a:spcPct val="20000"/>
              </a:spcBef>
              <a:spcAft>
                <a:spcPts val="0"/>
              </a:spcAft>
              <a:buClr>
                <a:srgbClr val="0BD0D9"/>
              </a:buClr>
              <a:buSzPct val="95000"/>
              <a:buFont typeface="Wingdings 2"/>
              <a:buChar char=""/>
            </a:pPr>
            <a:r>
              <a:rPr lang="en-US" dirty="0">
                <a:latin typeface="Constantia"/>
              </a:rPr>
              <a:t>sugar</a:t>
            </a:r>
          </a:p>
          <a:p>
            <a:pPr marL="274320" lvl="0" indent="-274320" fontAlgn="auto">
              <a:spcBef>
                <a:spcPct val="20000"/>
              </a:spcBef>
              <a:spcAft>
                <a:spcPts val="0"/>
              </a:spcAft>
              <a:buClr>
                <a:srgbClr val="0BD0D9"/>
              </a:buClr>
              <a:buSzPct val="95000"/>
              <a:buFont typeface="Wingdings 2"/>
              <a:buChar char=""/>
            </a:pPr>
            <a:r>
              <a:rPr lang="en-US" dirty="0">
                <a:latin typeface="Constantia"/>
              </a:rPr>
              <a:t>white granulated sugar</a:t>
            </a:r>
          </a:p>
        </p:txBody>
      </p:sp>
      <p:sp>
        <p:nvSpPr>
          <p:cNvPr id="5" name="TextBox 4"/>
          <p:cNvSpPr txBox="1"/>
          <p:nvPr/>
        </p:nvSpPr>
        <p:spPr>
          <a:xfrm>
            <a:off x="518604" y="5410200"/>
            <a:ext cx="7924800" cy="1200329"/>
          </a:xfrm>
          <a:prstGeom prst="rect">
            <a:avLst/>
          </a:prstGeom>
          <a:noFill/>
        </p:spPr>
        <p:txBody>
          <a:bodyPr wrap="square" rtlCol="0">
            <a:spAutoFit/>
          </a:bodyPr>
          <a:lstStyle/>
          <a:p>
            <a:pPr marL="274320" lvl="0" indent="-274320" fontAlgn="auto">
              <a:spcBef>
                <a:spcPct val="20000"/>
              </a:spcBef>
              <a:spcAft>
                <a:spcPts val="0"/>
              </a:spcAft>
              <a:buClr>
                <a:srgbClr val="0BD0D9"/>
              </a:buClr>
              <a:buSzPct val="95000"/>
            </a:pPr>
            <a:r>
              <a:rPr lang="en-US" i="1" dirty="0">
                <a:latin typeface="Constantia"/>
              </a:rPr>
              <a:t>You may also see other names used for added sugars, but these are not recognized by the FDA as an ingredient name. These include cane juice, evaporated corn sweetener, fruit juice concentrate, crystal dextrose, glucose, liquid fructose, sugar cane juice, and fruit nectar.</a:t>
            </a:r>
          </a:p>
        </p:txBody>
      </p:sp>
    </p:spTree>
    <p:extLst>
      <p:ext uri="{BB962C8B-B14F-4D97-AF65-F5344CB8AC3E}">
        <p14:creationId xmlns:p14="http://schemas.microsoft.com/office/powerpoint/2010/main" val="36480242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4320" lvl="0" indent="-274320" eaLnBrk="1" fontAlgn="auto" hangingPunct="1">
              <a:spcBef>
                <a:spcPct val="20000"/>
              </a:spcBef>
              <a:spcAft>
                <a:spcPts val="0"/>
              </a:spcAft>
            </a:pPr>
            <a:r>
              <a:rPr lang="en-US" sz="2600" b="1" kern="1200" dirty="0">
                <a:solidFill>
                  <a:schemeClr val="tx1"/>
                </a:solidFill>
                <a:effectLst/>
                <a:latin typeface="Constantia"/>
                <a:ea typeface="+mn-ea"/>
                <a:cs typeface="+mn-cs"/>
              </a:rPr>
              <a:t>The major food and beverage sources of added sugars for Americans are</a:t>
            </a:r>
            <a:r>
              <a:rPr lang="en-US" sz="2600" b="1" kern="1200" dirty="0" smtClean="0">
                <a:solidFill>
                  <a:schemeClr val="tx1"/>
                </a:solidFill>
                <a:effectLst/>
                <a:latin typeface="Constantia"/>
                <a:ea typeface="+mn-ea"/>
                <a:cs typeface="+mn-cs"/>
              </a:rPr>
              <a:t>:</a:t>
            </a:r>
            <a:endParaRPr lang="en-US" dirty="0">
              <a:solidFill>
                <a:schemeClr val="tx1"/>
              </a:solidFill>
            </a:endParaRPr>
          </a:p>
        </p:txBody>
      </p:sp>
      <p:sp>
        <p:nvSpPr>
          <p:cNvPr id="3" name="Content Placeholder 2"/>
          <p:cNvSpPr>
            <a:spLocks noGrp="1"/>
          </p:cNvSpPr>
          <p:nvPr>
            <p:ph idx="1"/>
          </p:nvPr>
        </p:nvSpPr>
        <p:spPr/>
        <p:txBody>
          <a:bodyPr/>
          <a:lstStyle/>
          <a:p>
            <a:pPr marL="274320" lvl="0" indent="-274320" eaLnBrk="1" fontAlgn="auto" hangingPunct="1">
              <a:spcAft>
                <a:spcPts val="0"/>
              </a:spcAft>
              <a:buClr>
                <a:srgbClr val="0BD0D9"/>
              </a:buClr>
              <a:buSzPct val="95000"/>
              <a:buFont typeface="Wingdings 2"/>
              <a:buChar char=""/>
            </a:pPr>
            <a:r>
              <a:rPr lang="en-US" sz="2600" kern="1200" dirty="0" smtClean="0">
                <a:effectLst/>
                <a:latin typeface="Constantia"/>
              </a:rPr>
              <a:t>regular </a:t>
            </a:r>
            <a:r>
              <a:rPr lang="en-US" sz="2600" kern="1200" dirty="0">
                <a:effectLst/>
                <a:latin typeface="Constantia"/>
              </a:rPr>
              <a:t>soft drinks, energy drinks, and sports drinks</a:t>
            </a:r>
          </a:p>
          <a:p>
            <a:pPr marL="274320" lvl="0" indent="-274320" eaLnBrk="1" fontAlgn="auto" hangingPunct="1">
              <a:spcAft>
                <a:spcPts val="0"/>
              </a:spcAft>
              <a:buClr>
                <a:srgbClr val="0BD0D9"/>
              </a:buClr>
              <a:buSzPct val="95000"/>
              <a:buFont typeface="Wingdings 2"/>
              <a:buChar char=""/>
            </a:pPr>
            <a:r>
              <a:rPr lang="en-US" sz="2600" kern="1200" dirty="0">
                <a:effectLst/>
                <a:latin typeface="Constantia"/>
              </a:rPr>
              <a:t>candy</a:t>
            </a:r>
          </a:p>
          <a:p>
            <a:pPr marL="274320" lvl="0" indent="-274320" eaLnBrk="1" fontAlgn="auto" hangingPunct="1">
              <a:spcAft>
                <a:spcPts val="0"/>
              </a:spcAft>
              <a:buClr>
                <a:srgbClr val="0BD0D9"/>
              </a:buClr>
              <a:buSzPct val="95000"/>
              <a:buFont typeface="Wingdings 2"/>
              <a:buChar char=""/>
            </a:pPr>
            <a:r>
              <a:rPr lang="en-US" sz="2600" kern="1200" dirty="0">
                <a:effectLst/>
                <a:latin typeface="Constantia"/>
              </a:rPr>
              <a:t>cakes</a:t>
            </a:r>
          </a:p>
          <a:p>
            <a:pPr marL="274320" lvl="0" indent="-274320" eaLnBrk="1" fontAlgn="auto" hangingPunct="1">
              <a:spcAft>
                <a:spcPts val="0"/>
              </a:spcAft>
              <a:buClr>
                <a:srgbClr val="0BD0D9"/>
              </a:buClr>
              <a:buSzPct val="95000"/>
              <a:buFont typeface="Wingdings 2"/>
              <a:buChar char=""/>
            </a:pPr>
            <a:r>
              <a:rPr lang="en-US" sz="2600" kern="1200" dirty="0">
                <a:effectLst/>
                <a:latin typeface="Constantia"/>
              </a:rPr>
              <a:t>cookies</a:t>
            </a:r>
          </a:p>
          <a:p>
            <a:pPr marL="274320" lvl="0" indent="-274320" eaLnBrk="1" fontAlgn="auto" hangingPunct="1">
              <a:spcAft>
                <a:spcPts val="0"/>
              </a:spcAft>
              <a:buClr>
                <a:srgbClr val="0BD0D9"/>
              </a:buClr>
              <a:buSzPct val="95000"/>
              <a:buFont typeface="Wingdings 2"/>
              <a:buChar char=""/>
            </a:pPr>
            <a:r>
              <a:rPr lang="en-US" sz="2600" kern="1200" dirty="0">
                <a:effectLst/>
                <a:latin typeface="Constantia"/>
              </a:rPr>
              <a:t>pies and cobblers</a:t>
            </a:r>
          </a:p>
          <a:p>
            <a:pPr marL="274320" lvl="0" indent="-274320" eaLnBrk="1" fontAlgn="auto" hangingPunct="1">
              <a:spcAft>
                <a:spcPts val="0"/>
              </a:spcAft>
              <a:buClr>
                <a:srgbClr val="0BD0D9"/>
              </a:buClr>
              <a:buSzPct val="95000"/>
              <a:buFont typeface="Wingdings 2"/>
              <a:buChar char=""/>
            </a:pPr>
            <a:r>
              <a:rPr lang="en-US" sz="2600" kern="1200" dirty="0">
                <a:effectLst/>
                <a:latin typeface="Constantia"/>
              </a:rPr>
              <a:t>sweet rolls, pastries, and donuts</a:t>
            </a:r>
          </a:p>
          <a:p>
            <a:pPr marL="274320" lvl="0" indent="-274320" eaLnBrk="1" fontAlgn="auto" hangingPunct="1">
              <a:spcAft>
                <a:spcPts val="0"/>
              </a:spcAft>
              <a:buClr>
                <a:srgbClr val="0BD0D9"/>
              </a:buClr>
              <a:buSzPct val="95000"/>
              <a:buFont typeface="Wingdings 2"/>
              <a:buChar char=""/>
            </a:pPr>
            <a:r>
              <a:rPr lang="en-US" sz="2600" kern="1200" dirty="0">
                <a:effectLst/>
                <a:latin typeface="Constantia"/>
              </a:rPr>
              <a:t>fruit </a:t>
            </a:r>
            <a:r>
              <a:rPr lang="en-US" sz="2600" kern="1200" dirty="0" smtClean="0">
                <a:effectLst/>
                <a:latin typeface="Constantia"/>
              </a:rPr>
              <a:t>drinks and </a:t>
            </a:r>
            <a:r>
              <a:rPr lang="en-US" sz="2600" kern="1200" dirty="0">
                <a:effectLst/>
                <a:latin typeface="Constantia"/>
              </a:rPr>
              <a:t>fruit punch</a:t>
            </a:r>
          </a:p>
          <a:p>
            <a:pPr marL="274320" lvl="0" indent="-274320" eaLnBrk="1" fontAlgn="auto" hangingPunct="1">
              <a:spcAft>
                <a:spcPts val="0"/>
              </a:spcAft>
              <a:buClr>
                <a:srgbClr val="0BD0D9"/>
              </a:buClr>
              <a:buSzPct val="95000"/>
              <a:buFont typeface="Wingdings 2"/>
              <a:buChar char=""/>
            </a:pPr>
            <a:r>
              <a:rPr lang="en-US" sz="2600" kern="1200" dirty="0">
                <a:effectLst/>
                <a:latin typeface="Constantia"/>
              </a:rPr>
              <a:t>dairy desserts, such as ice cream</a:t>
            </a:r>
          </a:p>
          <a:p>
            <a:endParaRPr lang="en-US" dirty="0"/>
          </a:p>
        </p:txBody>
      </p:sp>
    </p:spTree>
    <p:extLst>
      <p:ext uri="{BB962C8B-B14F-4D97-AF65-F5344CB8AC3E}">
        <p14:creationId xmlns:p14="http://schemas.microsoft.com/office/powerpoint/2010/main" val="1206181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od Nutrition Eating Health Diet &lt;span style='font-weight: bold'&gt;&lt;/span&g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5819775" cy="384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8750"/>
            <a:ext cx="8229600" cy="69850"/>
          </a:xfrm>
        </p:spPr>
        <p:txBody>
          <a:bodyPr/>
          <a:lstStyle/>
          <a:p>
            <a:endParaRPr lang="en-US" dirty="0"/>
          </a:p>
        </p:txBody>
      </p:sp>
      <p:sp>
        <p:nvSpPr>
          <p:cNvPr id="3" name="Content Placeholder 2"/>
          <p:cNvSpPr>
            <a:spLocks noGrp="1"/>
          </p:cNvSpPr>
          <p:nvPr>
            <p:ph idx="1"/>
          </p:nvPr>
        </p:nvSpPr>
        <p:spPr>
          <a:xfrm>
            <a:off x="433387" y="4419600"/>
            <a:ext cx="8458200" cy="1330325"/>
          </a:xfrm>
        </p:spPr>
        <p:txBody>
          <a:bodyPr/>
          <a:lstStyle/>
          <a:p>
            <a:pPr marL="0" indent="0">
              <a:buNone/>
            </a:pPr>
            <a:r>
              <a:rPr lang="en-US" sz="2400" b="1" dirty="0">
                <a:effectLst/>
              </a:rPr>
              <a:t>Japan</a:t>
            </a:r>
            <a:r>
              <a:rPr lang="en-US" sz="2400" dirty="0">
                <a:effectLst/>
              </a:rPr>
              <a:t>: The </a:t>
            </a:r>
            <a:r>
              <a:rPr lang="en-US" sz="2400" dirty="0" err="1">
                <a:effectLst/>
              </a:rPr>
              <a:t>Ukita</a:t>
            </a:r>
            <a:r>
              <a:rPr lang="en-US" sz="2400" dirty="0">
                <a:effectLst/>
              </a:rPr>
              <a:t> family of </a:t>
            </a:r>
            <a:r>
              <a:rPr lang="en-US" sz="2400" dirty="0" err="1">
                <a:effectLst/>
              </a:rPr>
              <a:t>Kodaira</a:t>
            </a:r>
            <a:r>
              <a:rPr lang="en-US" sz="2400" dirty="0">
                <a:effectLst/>
              </a:rPr>
              <a:t> City</a:t>
            </a:r>
            <a:br>
              <a:rPr lang="en-US" sz="2400" dirty="0">
                <a:effectLst/>
              </a:rPr>
            </a:br>
            <a:r>
              <a:rPr lang="en-US" sz="2400" dirty="0">
                <a:effectLst/>
              </a:rPr>
              <a:t/>
            </a:r>
            <a:br>
              <a:rPr lang="en-US" sz="2400" dirty="0">
                <a:effectLst/>
              </a:rPr>
            </a:br>
            <a:r>
              <a:rPr lang="en-US" sz="2400" b="1" dirty="0">
                <a:effectLst/>
              </a:rPr>
              <a:t>Food expenditure for one week</a:t>
            </a:r>
            <a:r>
              <a:rPr lang="en-US" sz="2400" dirty="0">
                <a:effectLst/>
              </a:rPr>
              <a:t>: 37,699 Yen or $317.25</a:t>
            </a:r>
            <a:br>
              <a:rPr lang="en-US" sz="2400" dirty="0">
                <a:effectLst/>
              </a:rPr>
            </a:br>
            <a:r>
              <a:rPr lang="en-US" sz="2400" b="1" dirty="0">
                <a:effectLst/>
              </a:rPr>
              <a:t>Favorite foods</a:t>
            </a:r>
            <a:r>
              <a:rPr lang="en-US" sz="2400" dirty="0">
                <a:effectLst/>
              </a:rPr>
              <a:t>: sashimi, fruit, cake, potato chips </a:t>
            </a:r>
          </a:p>
          <a:p>
            <a:r>
              <a:rPr lang="en-US" dirty="0">
                <a:effectLst/>
              </a:rPr>
              <a:t/>
            </a:r>
            <a:br>
              <a:rPr lang="en-US" dirty="0">
                <a:effectLst/>
              </a:rPr>
            </a:br>
            <a:r>
              <a:rPr lang="en-US" dirty="0">
                <a:solidFill>
                  <a:srgbClr val="000000"/>
                </a:solidFill>
                <a:effectLst/>
              </a:rPr>
              <a:t/>
            </a:r>
            <a:br>
              <a:rPr lang="en-US" dirty="0">
                <a:solidFill>
                  <a:srgbClr val="000000"/>
                </a:solidFill>
                <a:effectLst/>
              </a:rPr>
            </a:br>
            <a:endParaRPr lang="en-US" dirty="0"/>
          </a:p>
        </p:txBody>
      </p:sp>
    </p:spTree>
    <p:extLst>
      <p:ext uri="{BB962C8B-B14F-4D97-AF65-F5344CB8AC3E}">
        <p14:creationId xmlns:p14="http://schemas.microsoft.com/office/powerpoint/2010/main" val="31330821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229600" cy="1905000"/>
          </a:xfrm>
        </p:spPr>
        <p:txBody>
          <a:bodyPr/>
          <a:lstStyle/>
          <a:p>
            <a:r>
              <a:rPr lang="en-US" sz="2800" b="1" dirty="0" smtClean="0">
                <a:solidFill>
                  <a:schemeClr val="tx1"/>
                </a:solidFill>
                <a:effectLst/>
              </a:rPr>
              <a:t/>
            </a:r>
            <a:br>
              <a:rPr lang="en-US" sz="2800" b="1" dirty="0" smtClean="0">
                <a:solidFill>
                  <a:schemeClr val="tx1"/>
                </a:solidFill>
                <a:effectLst/>
              </a:rPr>
            </a:br>
            <a:r>
              <a:rPr lang="en-US" sz="2800" b="1" dirty="0">
                <a:solidFill>
                  <a:schemeClr val="tx1"/>
                </a:solidFill>
                <a:effectLst/>
              </a:rPr>
              <a:t/>
            </a:r>
            <a:br>
              <a:rPr lang="en-US" sz="2800" b="1" dirty="0">
                <a:solidFill>
                  <a:schemeClr val="tx1"/>
                </a:solidFill>
                <a:effectLst/>
              </a:rPr>
            </a:br>
            <a:r>
              <a:rPr lang="en-US" sz="2800" b="1" dirty="0" smtClean="0">
                <a:solidFill>
                  <a:schemeClr val="tx1"/>
                </a:solidFill>
                <a:effectLst/>
              </a:rPr>
              <a:t/>
            </a:r>
            <a:br>
              <a:rPr lang="en-US" sz="2800" b="1" dirty="0" smtClean="0">
                <a:solidFill>
                  <a:schemeClr val="tx1"/>
                </a:solidFill>
                <a:effectLst/>
              </a:rPr>
            </a:br>
            <a:r>
              <a:rPr lang="en-US" sz="2800" b="1" dirty="0">
                <a:solidFill>
                  <a:schemeClr val="tx1"/>
                </a:solidFill>
                <a:effectLst/>
              </a:rPr>
              <a:t/>
            </a:r>
            <a:br>
              <a:rPr lang="en-US" sz="2800" b="1" dirty="0">
                <a:solidFill>
                  <a:schemeClr val="tx1"/>
                </a:solidFill>
                <a:effectLst/>
              </a:rPr>
            </a:br>
            <a:r>
              <a:rPr lang="en-US" sz="2800" b="1" dirty="0" smtClean="0">
                <a:solidFill>
                  <a:schemeClr val="tx1"/>
                </a:solidFill>
                <a:effectLst/>
              </a:rPr>
              <a:t/>
            </a:r>
            <a:br>
              <a:rPr lang="en-US" sz="2800" b="1" dirty="0" smtClean="0">
                <a:solidFill>
                  <a:schemeClr val="tx1"/>
                </a:solidFill>
                <a:effectLst/>
              </a:rPr>
            </a:br>
            <a:r>
              <a:rPr lang="en-US" sz="2400" dirty="0">
                <a:solidFill>
                  <a:srgbClr val="000000"/>
                </a:solidFill>
                <a:effectLst/>
              </a:rPr>
              <a:t/>
            </a:r>
            <a:br>
              <a:rPr lang="en-US" sz="2400" dirty="0">
                <a:solidFill>
                  <a:srgbClr val="000000"/>
                </a:solidFill>
                <a:effectLst/>
              </a:rPr>
            </a:br>
            <a:r>
              <a:rPr lang="en-US" dirty="0">
                <a:solidFill>
                  <a:srgbClr val="000000"/>
                </a:solidFill>
                <a:effectLst/>
              </a:rPr>
              <a:t/>
            </a:r>
            <a:br>
              <a:rPr lang="en-US" dirty="0">
                <a:solidFill>
                  <a:srgbClr val="000000"/>
                </a:solidFill>
                <a:effectLst/>
              </a:rPr>
            </a:br>
            <a:endParaRPr lang="en-US" dirty="0"/>
          </a:p>
        </p:txBody>
      </p:sp>
      <p:pic>
        <p:nvPicPr>
          <p:cNvPr id="2050" name="Picture 2" descr="Food Nutrition Eating Health Diet &lt;span style='font-weight: bold'&gt;&lt;/span&g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42620"/>
            <a:ext cx="6252737" cy="41343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199" y="381000"/>
            <a:ext cx="8386337" cy="2000548"/>
          </a:xfrm>
          <a:prstGeom prst="rect">
            <a:avLst/>
          </a:prstGeom>
        </p:spPr>
        <p:txBody>
          <a:bodyPr wrap="square">
            <a:spAutoFit/>
          </a:bodyPr>
          <a:lstStyle/>
          <a:p>
            <a:r>
              <a:rPr lang="en-US" sz="2800" b="1" kern="0" dirty="0">
                <a:solidFill>
                  <a:srgbClr val="FFFFFF"/>
                </a:solidFill>
                <a:latin typeface="Arial"/>
                <a:ea typeface="+mj-ea"/>
                <a:cs typeface="+mj-cs"/>
              </a:rPr>
              <a:t>Italy</a:t>
            </a:r>
            <a:r>
              <a:rPr lang="en-US" sz="2800" kern="0" dirty="0">
                <a:solidFill>
                  <a:srgbClr val="FFFFFF"/>
                </a:solidFill>
                <a:latin typeface="Arial"/>
                <a:ea typeface="+mj-ea"/>
                <a:cs typeface="+mj-cs"/>
              </a:rPr>
              <a:t>: The </a:t>
            </a:r>
            <a:r>
              <a:rPr lang="en-US" sz="2800" kern="0" dirty="0" err="1">
                <a:solidFill>
                  <a:srgbClr val="FFFFFF"/>
                </a:solidFill>
                <a:latin typeface="Arial"/>
                <a:ea typeface="+mj-ea"/>
                <a:cs typeface="+mj-cs"/>
              </a:rPr>
              <a:t>Manzo</a:t>
            </a:r>
            <a:r>
              <a:rPr lang="en-US" sz="2800" kern="0" dirty="0">
                <a:solidFill>
                  <a:srgbClr val="FFFFFF"/>
                </a:solidFill>
                <a:latin typeface="Arial"/>
                <a:ea typeface="+mj-ea"/>
                <a:cs typeface="+mj-cs"/>
              </a:rPr>
              <a:t> family of Sicily</a:t>
            </a:r>
            <a:br>
              <a:rPr lang="en-US" sz="2800" kern="0" dirty="0">
                <a:solidFill>
                  <a:srgbClr val="FFFFFF"/>
                </a:solidFill>
                <a:latin typeface="Arial"/>
                <a:ea typeface="+mj-ea"/>
                <a:cs typeface="+mj-cs"/>
              </a:rPr>
            </a:br>
            <a:r>
              <a:rPr lang="en-US" sz="2400" kern="0" dirty="0">
                <a:solidFill>
                  <a:srgbClr val="FFFFFF"/>
                </a:solidFill>
                <a:latin typeface="Arial"/>
                <a:ea typeface="+mj-ea"/>
                <a:cs typeface="+mj-cs"/>
              </a:rPr>
              <a:t/>
            </a:r>
            <a:br>
              <a:rPr lang="en-US" sz="2400" kern="0" dirty="0">
                <a:solidFill>
                  <a:srgbClr val="FFFFFF"/>
                </a:solidFill>
                <a:latin typeface="Arial"/>
                <a:ea typeface="+mj-ea"/>
                <a:cs typeface="+mj-cs"/>
              </a:rPr>
            </a:br>
            <a:r>
              <a:rPr lang="en-US" sz="2400" b="1" kern="0" dirty="0">
                <a:solidFill>
                  <a:srgbClr val="FFFFFF"/>
                </a:solidFill>
                <a:latin typeface="Arial"/>
                <a:ea typeface="+mj-ea"/>
                <a:cs typeface="+mj-cs"/>
              </a:rPr>
              <a:t>Food expenditure for one week</a:t>
            </a:r>
            <a:r>
              <a:rPr lang="en-US" sz="2400" kern="0" dirty="0">
                <a:solidFill>
                  <a:srgbClr val="FFFFFF"/>
                </a:solidFill>
                <a:latin typeface="Arial"/>
                <a:ea typeface="+mj-ea"/>
                <a:cs typeface="+mj-cs"/>
              </a:rPr>
              <a:t>: 214.36 Euros or $260.11</a:t>
            </a:r>
            <a:br>
              <a:rPr lang="en-US" sz="2400" kern="0" dirty="0">
                <a:solidFill>
                  <a:srgbClr val="FFFFFF"/>
                </a:solidFill>
                <a:latin typeface="Arial"/>
                <a:ea typeface="+mj-ea"/>
                <a:cs typeface="+mj-cs"/>
              </a:rPr>
            </a:br>
            <a:r>
              <a:rPr lang="en-US" sz="2400" b="1" kern="0" dirty="0">
                <a:solidFill>
                  <a:srgbClr val="FFFFFF"/>
                </a:solidFill>
                <a:latin typeface="Arial"/>
                <a:ea typeface="+mj-ea"/>
                <a:cs typeface="+mj-cs"/>
              </a:rPr>
              <a:t>Favorite foods</a:t>
            </a:r>
            <a:r>
              <a:rPr lang="en-US" sz="2400" kern="0" dirty="0">
                <a:solidFill>
                  <a:srgbClr val="FFFFFF"/>
                </a:solidFill>
                <a:latin typeface="Arial"/>
                <a:ea typeface="+mj-ea"/>
                <a:cs typeface="+mj-cs"/>
              </a:rPr>
              <a:t>: fish, pasta with </a:t>
            </a:r>
            <a:r>
              <a:rPr lang="en-US" sz="2400" kern="0" dirty="0" err="1">
                <a:solidFill>
                  <a:srgbClr val="FFFFFF"/>
                </a:solidFill>
                <a:latin typeface="Arial"/>
                <a:ea typeface="+mj-ea"/>
                <a:cs typeface="+mj-cs"/>
              </a:rPr>
              <a:t>ragu</a:t>
            </a:r>
            <a:r>
              <a:rPr lang="en-US" sz="2400" kern="0" dirty="0">
                <a:solidFill>
                  <a:srgbClr val="FFFFFF"/>
                </a:solidFill>
                <a:latin typeface="Arial"/>
                <a:ea typeface="+mj-ea"/>
                <a:cs typeface="+mj-cs"/>
              </a:rPr>
              <a:t>, hot dogs, frozen fish sticks</a:t>
            </a:r>
            <a:endParaRPr lang="en-US" dirty="0"/>
          </a:p>
        </p:txBody>
      </p:sp>
    </p:spTree>
    <p:extLst>
      <p:ext uri="{BB962C8B-B14F-4D97-AF65-F5344CB8AC3E}">
        <p14:creationId xmlns:p14="http://schemas.microsoft.com/office/powerpoint/2010/main" val="33956492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2203450"/>
          </a:xfrm>
        </p:spPr>
        <p:txBody>
          <a:bodyPr/>
          <a:lstStyle/>
          <a:p>
            <a:r>
              <a:rPr lang="en-US" sz="2800" dirty="0"/>
              <a:t>United States: The </a:t>
            </a:r>
            <a:r>
              <a:rPr lang="en-US" sz="2800" dirty="0" err="1"/>
              <a:t>Revis</a:t>
            </a:r>
            <a:r>
              <a:rPr lang="en-US" sz="2800" dirty="0"/>
              <a:t> family of North </a:t>
            </a:r>
            <a:r>
              <a:rPr lang="en-US" sz="2800" dirty="0" smtClean="0"/>
              <a:t>Carolina</a:t>
            </a:r>
            <a:r>
              <a:rPr lang="en-US" sz="2400" dirty="0" smtClean="0"/>
              <a:t/>
            </a:r>
            <a:br>
              <a:rPr lang="en-US" sz="2400" dirty="0" smtClean="0"/>
            </a:br>
            <a:r>
              <a:rPr lang="en-US" sz="2400" dirty="0" smtClean="0"/>
              <a:t/>
            </a:r>
            <a:br>
              <a:rPr lang="en-US" sz="2400" dirty="0" smtClean="0"/>
            </a:br>
            <a:r>
              <a:rPr lang="en-US" sz="2400" dirty="0" smtClean="0"/>
              <a:t>Food </a:t>
            </a:r>
            <a:r>
              <a:rPr lang="en-US" sz="2400" dirty="0"/>
              <a:t>expenditure for one week: $341.98</a:t>
            </a:r>
            <a:br>
              <a:rPr lang="en-US" sz="2400" dirty="0"/>
            </a:br>
            <a:r>
              <a:rPr lang="en-US" sz="2400" dirty="0"/>
              <a:t>Favorite foods: spaghetti, potatoes, sesame chicken </a:t>
            </a:r>
          </a:p>
        </p:txBody>
      </p:sp>
      <p:pic>
        <p:nvPicPr>
          <p:cNvPr id="3074" name="Picture 2" descr="Food Nutrition Eating Health Diet &lt;span style='font-weight: bold'&gt;&lt;/span&g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14600"/>
            <a:ext cx="5819775"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98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62200"/>
            <a:ext cx="8229600" cy="1258888"/>
          </a:xfrm>
        </p:spPr>
        <p:txBody>
          <a:bodyPr/>
          <a:lstStyle/>
          <a:p>
            <a:r>
              <a:rPr lang="en-US" dirty="0" smtClean="0"/>
              <a:t>Your gym suggests keeping a fitness journal to track your progress in the new year.  What is the most important detail to put in it?</a:t>
            </a:r>
            <a:endParaRPr lang="en-US" dirty="0"/>
          </a:p>
        </p:txBody>
      </p:sp>
      <p:sp>
        <p:nvSpPr>
          <p:cNvPr id="5" name="Content Placeholder 4"/>
          <p:cNvSpPr>
            <a:spLocks noGrp="1"/>
          </p:cNvSpPr>
          <p:nvPr>
            <p:ph idx="1"/>
          </p:nvPr>
        </p:nvSpPr>
        <p:spPr>
          <a:xfrm>
            <a:off x="457200" y="4495800"/>
            <a:ext cx="8229600" cy="1635125"/>
          </a:xfrm>
        </p:spPr>
        <p:txBody>
          <a:bodyPr/>
          <a:lstStyle/>
          <a:p>
            <a:r>
              <a:rPr lang="en-US" dirty="0" smtClean="0"/>
              <a:t>Focus on one reason to stay fit each week... Like being able to hike or run longer.  To keep up with your friends, etc.</a:t>
            </a:r>
            <a:endParaRPr lang="en-US" dirty="0"/>
          </a:p>
        </p:txBody>
      </p:sp>
    </p:spTree>
    <p:extLst>
      <p:ext uri="{BB962C8B-B14F-4D97-AF65-F5344CB8AC3E}">
        <p14:creationId xmlns:p14="http://schemas.microsoft.com/office/powerpoint/2010/main" val="17574137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Tips for eating on a budget…</a:t>
            </a:r>
            <a:endParaRPr lang="en-US" dirty="0"/>
          </a:p>
        </p:txBody>
      </p:sp>
      <p:pic>
        <p:nvPicPr>
          <p:cNvPr id="5" name="Picture 2"/>
          <p:cNvPicPr>
            <a:picLocks noGrp="1" noChangeAspect="1" noChangeArrowheads="1"/>
          </p:cNvPicPr>
          <p:nvPr>
            <p:ph idx="1"/>
          </p:nvPr>
        </p:nvPicPr>
        <p:blipFill>
          <a:blip r:embed="rId2" cstate="print"/>
          <a:srcRect l="19743" t="9729" r="19744" b="6944"/>
          <a:stretch>
            <a:fillRect/>
          </a:stretch>
        </p:blipFill>
        <p:spPr bwMode="auto">
          <a:xfrm>
            <a:off x="1645894" y="1600200"/>
            <a:ext cx="5852212" cy="4530725"/>
          </a:xfrm>
          <a:prstGeom prst="rect">
            <a:avLst/>
          </a:prstGeom>
          <a:noFill/>
          <a:ln w="9525">
            <a:noFill/>
            <a:miter lim="800000"/>
            <a:headEnd/>
            <a:tailEnd/>
          </a:ln>
        </p:spPr>
      </p:pic>
    </p:spTree>
    <p:extLst>
      <p:ext uri="{BB962C8B-B14F-4D97-AF65-F5344CB8AC3E}">
        <p14:creationId xmlns:p14="http://schemas.microsoft.com/office/powerpoint/2010/main" val="28399662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mtClean="0">
                <a:effectLst/>
              </a:rPr>
              <a:t>Size Does Matter!</a:t>
            </a:r>
          </a:p>
        </p:txBody>
      </p:sp>
      <p:pic>
        <p:nvPicPr>
          <p:cNvPr id="46082" name="Picture 4"/>
          <p:cNvPicPr>
            <a:picLocks noGrp="1" noChangeAspect="1" noChangeArrowheads="1"/>
          </p:cNvPicPr>
          <p:nvPr>
            <p:ph type="body" idx="1"/>
          </p:nvPr>
        </p:nvPicPr>
        <p:blipFill>
          <a:blip r:embed="rId2"/>
          <a:srcRect/>
          <a:stretch>
            <a:fillRect/>
          </a:stretch>
        </p:blipFill>
        <p:spPr>
          <a:xfrm>
            <a:off x="2176463" y="1600200"/>
            <a:ext cx="4791075" cy="4530725"/>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ecx.images-amazon.com/images/G/01/books/macmillan_gms/ETNTCereal900.jpg"/>
          <p:cNvPicPr>
            <a:picLocks noChangeAspect="1" noChangeArrowheads="1"/>
          </p:cNvPicPr>
          <p:nvPr/>
        </p:nvPicPr>
        <p:blipFill>
          <a:blip r:embed="rId2" cstate="print"/>
          <a:srcRect/>
          <a:stretch>
            <a:fillRect/>
          </a:stretch>
        </p:blipFill>
        <p:spPr bwMode="auto">
          <a:xfrm>
            <a:off x="-228600" y="685800"/>
            <a:ext cx="10096500" cy="5048250"/>
          </a:xfrm>
          <a:prstGeom prst="rect">
            <a:avLst/>
          </a:prstGeom>
          <a:noFill/>
        </p:spPr>
      </p:pic>
    </p:spTree>
    <p:extLst>
      <p:ext uri="{BB962C8B-B14F-4D97-AF65-F5344CB8AC3E}">
        <p14:creationId xmlns:p14="http://schemas.microsoft.com/office/powerpoint/2010/main" val="36832308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nchor="ctr"/>
          <a:lstStyle/>
          <a:p>
            <a:pPr eaLnBrk="1" hangingPunct="1">
              <a:defRPr/>
            </a:pPr>
            <a:r>
              <a:rPr lang="en-US">
                <a:hlinkClick r:id="rId2"/>
              </a:rPr>
              <a:t>Fast Foods</a:t>
            </a:r>
            <a:endParaRPr lang="en-US"/>
          </a:p>
        </p:txBody>
      </p:sp>
      <p:sp>
        <p:nvSpPr>
          <p:cNvPr id="28674" name="Content Placeholder 2"/>
          <p:cNvSpPr>
            <a:spLocks noGrp="1"/>
          </p:cNvSpPr>
          <p:nvPr>
            <p:ph idx="4294967295"/>
          </p:nvPr>
        </p:nvSpPr>
        <p:spPr/>
        <p:txBody>
          <a:bodyPr/>
          <a:lstStyle/>
          <a:p>
            <a:pPr eaLnBrk="1" hangingPunct="1">
              <a:defRPr/>
            </a:pPr>
            <a:r>
              <a:rPr lang="en-US">
                <a:hlinkClick r:id="rId3"/>
              </a:rPr>
              <a:t>WebMD</a:t>
            </a:r>
            <a:r>
              <a:rPr lang="en-US"/>
              <a:t> Food O Meter</a:t>
            </a:r>
          </a:p>
          <a:p>
            <a:pPr eaLnBrk="1" hangingPunct="1">
              <a:defRPr/>
            </a:pPr>
            <a:r>
              <a:rPr lang="en-US">
                <a:hlinkClick r:id="rId4"/>
              </a:rPr>
              <a:t>COLD STONE</a:t>
            </a:r>
            <a:endParaRPr lang="en-US"/>
          </a:p>
          <a:p>
            <a:pPr eaLnBrk="1" hangingPunct="1">
              <a:defRPr/>
            </a:pPr>
            <a:r>
              <a:rPr lang="en-US">
                <a:hlinkClick r:id="rId5"/>
              </a:rPr>
              <a:t>Qdoba</a:t>
            </a:r>
            <a:endParaRPr lang="en-US"/>
          </a:p>
          <a:p>
            <a:pPr eaLnBrk="1" hangingPunct="1">
              <a:defRPr/>
            </a:pPr>
            <a:r>
              <a:rPr lang="en-US">
                <a:hlinkClick r:id="rId6"/>
              </a:rPr>
              <a:t>McDonalds</a:t>
            </a:r>
            <a:endParaRPr lang="en-US"/>
          </a:p>
          <a:p>
            <a:pPr eaLnBrk="1" hangingPunct="1">
              <a:defRPr/>
            </a:pPr>
            <a:r>
              <a:rPr lang="en-US">
                <a:hlinkClick r:id="rId7"/>
              </a:rPr>
              <a:t>Taco Bell</a:t>
            </a:r>
            <a:endParaRPr lang="en-US"/>
          </a:p>
          <a:p>
            <a:pPr eaLnBrk="1" hangingPunct="1">
              <a:defRPr/>
            </a:pPr>
            <a:r>
              <a:rPr lang="en-US">
                <a:hlinkClick r:id="rId8"/>
              </a:rPr>
              <a:t>Subway</a:t>
            </a:r>
          </a:p>
          <a:p>
            <a:pPr eaLnBrk="1" hangingPunct="1">
              <a:defRPr/>
            </a:pPr>
            <a:r>
              <a:rPr lang="en-US">
                <a:hlinkClick r:id="rId9"/>
              </a:rPr>
              <a:t>Dunkin Donuts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noChangeArrowheads="1"/>
          </p:cNvSpPr>
          <p:nvPr>
            <p:ph type="title"/>
          </p:nvPr>
        </p:nvSpPr>
        <p:spPr>
          <a:xfrm>
            <a:off x="457200" y="158750"/>
            <a:ext cx="8229600" cy="679450"/>
          </a:xfrm>
        </p:spPr>
        <p:txBody>
          <a:bodyPr/>
          <a:lstStyle/>
          <a:p>
            <a:r>
              <a:rPr lang="en-US" sz="4000" smtClean="0">
                <a:effectLst/>
              </a:rPr>
              <a:t>Nutrition Lingo</a:t>
            </a:r>
          </a:p>
        </p:txBody>
      </p:sp>
      <p:sp>
        <p:nvSpPr>
          <p:cNvPr id="16386" name="Rectangle 6"/>
          <p:cNvSpPr>
            <a:spLocks noGrp="1" noChangeArrowheads="1"/>
          </p:cNvSpPr>
          <p:nvPr>
            <p:ph type="body" idx="1"/>
          </p:nvPr>
        </p:nvSpPr>
        <p:spPr>
          <a:xfrm>
            <a:off x="457200" y="990600"/>
            <a:ext cx="8229600" cy="5562600"/>
          </a:xfrm>
        </p:spPr>
        <p:txBody>
          <a:bodyPr/>
          <a:lstStyle/>
          <a:p>
            <a:pPr>
              <a:lnSpc>
                <a:spcPct val="80000"/>
              </a:lnSpc>
            </a:pPr>
            <a:r>
              <a:rPr lang="en-US" sz="2400" smtClean="0">
                <a:effectLst/>
              </a:rPr>
              <a:t>Free Radicals</a:t>
            </a:r>
            <a:br>
              <a:rPr lang="en-US" sz="2400" smtClean="0">
                <a:effectLst/>
              </a:rPr>
            </a:br>
            <a:r>
              <a:rPr lang="en-US" sz="2400" smtClean="0">
                <a:effectLst/>
              </a:rPr>
              <a:t>I think of free radicals as nasty little bullies. They are generated in our bodies every day and we build up even more when we're under stress or are exposed to pollutants like smog and cigarette smoke, and even when we exercise. They are basically oxygen molecules that have become unstable, like a chair with 3 legs. In an attempt to stabilize, they attack healthy cells to steal their electrons -- this damages the cell and can lead to premature aging and disease. This process is called oxidation or oxidative stress and the oxidation of "bad" LDL cholesterol creates a domino effect that can lead to heart disease and stroke, which is why you hear so much about free radicals in relation to heart health. You can't totally eliminate free radicals, but antioxidants can help fight them.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z="4800" smtClean="0">
                <a:effectLst/>
              </a:rPr>
              <a:t>Antioxidant</a:t>
            </a:r>
          </a:p>
        </p:txBody>
      </p:sp>
      <p:sp>
        <p:nvSpPr>
          <p:cNvPr id="17410" name="Rectangle 3"/>
          <p:cNvSpPr>
            <a:spLocks noGrp="1" noChangeArrowheads="1"/>
          </p:cNvSpPr>
          <p:nvPr>
            <p:ph type="body" idx="1"/>
          </p:nvPr>
        </p:nvSpPr>
        <p:spPr/>
        <p:txBody>
          <a:bodyPr/>
          <a:lstStyle/>
          <a:p>
            <a:pPr>
              <a:lnSpc>
                <a:spcPct val="80000"/>
              </a:lnSpc>
            </a:pPr>
            <a:r>
              <a:rPr lang="en-US" sz="2800" dirty="0" smtClean="0">
                <a:effectLst/>
              </a:rPr>
              <a:t>Antioxidants are like little bodyguards that protect your cells from free radicals. They essentially donate electrons to those nasty bullies to stabilize them and render them harmless. There are dozens of antioxidants, like beta-carotene found in carrots and </a:t>
            </a:r>
            <a:r>
              <a:rPr lang="en-US" sz="2800" dirty="0" err="1" smtClean="0">
                <a:effectLst/>
              </a:rPr>
              <a:t>flavanols</a:t>
            </a:r>
            <a:r>
              <a:rPr lang="en-US" sz="2800" dirty="0" smtClean="0">
                <a:effectLst/>
              </a:rPr>
              <a:t> in dark chocolate. A common example of antioxidants in action is how lemon juice protects apples: If you slice a fresh apple, the wedges turn brown from oxidation, but tossing the wedges with lemon juice, which contains vitamin C -- an antioxidant -- fights oxidation and prevents the browning.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algn="l"/>
            <a:r>
              <a:rPr lang="en-US" b="1" dirty="0" smtClean="0">
                <a:effectLst/>
              </a:rPr>
              <a:t>Phytochemical</a:t>
            </a:r>
            <a:endParaRPr lang="en-US" dirty="0" smtClean="0">
              <a:effectLst/>
            </a:endParaRPr>
          </a:p>
        </p:txBody>
      </p:sp>
      <p:sp>
        <p:nvSpPr>
          <p:cNvPr id="18434" name="Rectangle 3"/>
          <p:cNvSpPr>
            <a:spLocks noGrp="1" noChangeArrowheads="1"/>
          </p:cNvSpPr>
          <p:nvPr>
            <p:ph type="body" idx="1"/>
          </p:nvPr>
        </p:nvSpPr>
        <p:spPr>
          <a:xfrm rot="20582088">
            <a:off x="507099" y="1406877"/>
            <a:ext cx="8229600" cy="4530725"/>
          </a:xfrm>
        </p:spPr>
        <p:txBody>
          <a:bodyPr/>
          <a:lstStyle/>
          <a:p>
            <a:pPr marL="274320" lvl="0" indent="-274320" eaLnBrk="1" fontAlgn="auto" hangingPunct="1">
              <a:spcAft>
                <a:spcPts val="0"/>
              </a:spcAft>
              <a:buClr>
                <a:srgbClr val="0BD0D9"/>
              </a:buClr>
              <a:buSzPct val="95000"/>
              <a:buFont typeface="Wingdings 2"/>
              <a:buChar char=""/>
            </a:pPr>
            <a:r>
              <a:rPr lang="en-US" sz="2000" kern="1200" dirty="0">
                <a:effectLst/>
                <a:latin typeface="Constantia"/>
              </a:rPr>
              <a:t>Phytochemicals … polyphenols … antioxidants … what do all of these terms mean</a:t>
            </a:r>
            <a:r>
              <a:rPr lang="en-US" sz="2000" kern="1200" dirty="0" smtClean="0">
                <a:effectLst/>
                <a:latin typeface="Constantia"/>
              </a:rPr>
              <a:t>?</a:t>
            </a:r>
            <a:endParaRPr lang="en-US" sz="2000" kern="1200" dirty="0">
              <a:effectLst/>
              <a:latin typeface="Constantia"/>
            </a:endParaRPr>
          </a:p>
          <a:p>
            <a:pPr marL="274320" lvl="0" indent="-274320" eaLnBrk="1" fontAlgn="auto" hangingPunct="1">
              <a:spcAft>
                <a:spcPts val="0"/>
              </a:spcAft>
              <a:buClr>
                <a:srgbClr val="0BD0D9"/>
              </a:buClr>
              <a:buSzPct val="95000"/>
              <a:buFont typeface="Wingdings 2"/>
              <a:buChar char=""/>
            </a:pPr>
            <a:r>
              <a:rPr lang="en-US" sz="2000" kern="1200" dirty="0">
                <a:effectLst/>
                <a:latin typeface="Constantia"/>
              </a:rPr>
              <a:t>The term </a:t>
            </a:r>
            <a:r>
              <a:rPr lang="en-US" sz="2000" b="1" i="1" kern="1200" dirty="0">
                <a:effectLst/>
                <a:latin typeface="Constantia"/>
              </a:rPr>
              <a:t>phytochemicals</a:t>
            </a:r>
            <a:r>
              <a:rPr lang="en-US" sz="2000" kern="1200" dirty="0">
                <a:effectLst/>
                <a:latin typeface="Constantia"/>
              </a:rPr>
              <a:t> is a broad name for a wide variety of compounds produced by plants. They’re found in fruits, vegetables, beans, grains, and other plants. Each phytochemical comes from a variety of different plant sources and has different proposed effects on, and benefits for, the body. Some researchers estimate there are up to 4,000 phytochemicals! Scientists have identified thousands of them, although only a small fraction of phytochemicals have been studied closely</a:t>
            </a:r>
            <a:r>
              <a:rPr lang="en-US" sz="2000" kern="1200" dirty="0" smtClean="0">
                <a:effectLst/>
                <a:latin typeface="Constantia"/>
              </a:rPr>
              <a:t>.</a:t>
            </a:r>
            <a:endParaRPr lang="en-US" sz="2000" kern="1200" dirty="0">
              <a:effectLst/>
              <a:latin typeface="Constantia"/>
            </a:endParaRPr>
          </a:p>
          <a:p>
            <a:pPr marL="274320" lvl="0" indent="-274320" eaLnBrk="1" fontAlgn="auto" hangingPunct="1">
              <a:spcAft>
                <a:spcPts val="0"/>
              </a:spcAft>
              <a:buClr>
                <a:srgbClr val="0BD0D9"/>
              </a:buClr>
              <a:buSzPct val="95000"/>
              <a:buFont typeface="Wingdings 2"/>
              <a:buChar char=""/>
            </a:pPr>
            <a:r>
              <a:rPr lang="en-US" sz="2000" b="1" kern="1200" dirty="0">
                <a:effectLst/>
                <a:latin typeface="Constantia"/>
              </a:rPr>
              <a:t>Common Names for Phytochemicals:</a:t>
            </a:r>
            <a:r>
              <a:rPr lang="en-US" sz="2000" kern="1200" dirty="0">
                <a:effectLst/>
                <a:latin typeface="Constantia"/>
              </a:rPr>
              <a:t> </a:t>
            </a:r>
            <a:r>
              <a:rPr lang="en-US" sz="2000" b="1" kern="1200" dirty="0">
                <a:effectLst/>
                <a:latin typeface="Constantia"/>
                <a:hlinkClick r:id="rId2" tooltip="The Buzz: Antioxidants In Fruits And Vegetables Can Prevent Several Leading Causes of Death. Fruits And Veggies More Matters.org"/>
              </a:rPr>
              <a:t>antioxidants</a:t>
            </a:r>
            <a:r>
              <a:rPr lang="en-US" sz="2000" kern="1200" dirty="0">
                <a:effectLst/>
                <a:latin typeface="Constantia"/>
              </a:rPr>
              <a:t>, flavonoids, phytonutrients, flavones, </a:t>
            </a:r>
            <a:r>
              <a:rPr lang="en-US" sz="2000" kern="1200" dirty="0" err="1">
                <a:effectLst/>
                <a:latin typeface="Constantia"/>
              </a:rPr>
              <a:t>isoflavones</a:t>
            </a:r>
            <a:r>
              <a:rPr lang="en-US" sz="2000" kern="1200" dirty="0">
                <a:effectLst/>
                <a:latin typeface="Constantia"/>
              </a:rPr>
              <a:t>, </a:t>
            </a:r>
            <a:r>
              <a:rPr lang="en-US" sz="2000" kern="1200" dirty="0" err="1">
                <a:effectLst/>
                <a:latin typeface="Constantia"/>
              </a:rPr>
              <a:t>catechins</a:t>
            </a:r>
            <a:r>
              <a:rPr lang="en-US" sz="2000" kern="1200" dirty="0">
                <a:effectLst/>
                <a:latin typeface="Constantia"/>
              </a:rPr>
              <a:t>, </a:t>
            </a:r>
            <a:r>
              <a:rPr lang="en-US" sz="2000" kern="1200" dirty="0" err="1">
                <a:effectLst/>
                <a:latin typeface="Constantia"/>
              </a:rPr>
              <a:t>anthocyanidins</a:t>
            </a:r>
            <a:r>
              <a:rPr lang="en-US" sz="2000" kern="1200" dirty="0">
                <a:effectLst/>
                <a:latin typeface="Constantia"/>
              </a:rPr>
              <a:t>, </a:t>
            </a:r>
            <a:r>
              <a:rPr lang="en-US" sz="2000" kern="1200" dirty="0" err="1">
                <a:effectLst/>
                <a:latin typeface="Constantia"/>
              </a:rPr>
              <a:t>isothiocyanates</a:t>
            </a:r>
            <a:r>
              <a:rPr lang="en-US" sz="2000" kern="1200" dirty="0">
                <a:effectLst/>
                <a:latin typeface="Constantia"/>
              </a:rPr>
              <a:t>, carotenoids, </a:t>
            </a:r>
            <a:r>
              <a:rPr lang="en-US" sz="2000" kern="1200" dirty="0" err="1">
                <a:effectLst/>
                <a:latin typeface="Constantia"/>
              </a:rPr>
              <a:t>allyl</a:t>
            </a:r>
            <a:r>
              <a:rPr lang="en-US" sz="2000" kern="1200" dirty="0">
                <a:effectLst/>
                <a:latin typeface="Constantia"/>
              </a:rPr>
              <a:t> sulfides, polyphenols</a:t>
            </a:r>
          </a:p>
          <a:p>
            <a:pPr>
              <a:lnSpc>
                <a:spcPct val="80000"/>
              </a:lnSpc>
            </a:pPr>
            <a:r>
              <a:rPr lang="en-US" sz="2800" dirty="0" smtClean="0">
                <a:effectLst/>
              </a:rPr>
              <a:t/>
            </a:r>
            <a:br>
              <a:rPr lang="en-US" sz="2800" dirty="0" smtClean="0">
                <a:effectLst/>
              </a:rPr>
            </a:br>
            <a:endParaRPr lang="en-US" sz="2800" dirty="0" smtClean="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Competition</Template>
  <TotalTime>6120</TotalTime>
  <Words>2391</Words>
  <Application>Microsoft Office PowerPoint</Application>
  <PresentationFormat>On-screen Show (4:3)</PresentationFormat>
  <Paragraphs>241</Paragraphs>
  <Slides>63</Slides>
  <Notes>3</Notes>
  <HiddenSlides>1</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Competition</vt:lpstr>
      <vt:lpstr>Nutrition </vt:lpstr>
      <vt:lpstr>Match the health claim with the ingredient</vt:lpstr>
      <vt:lpstr>You are famished but trying to shed a few pounds… Which should you snack on?</vt:lpstr>
      <vt:lpstr>Healthy food no more costly than  junk food, government finds 2012</vt:lpstr>
      <vt:lpstr>Dietary Guidelines 2010</vt:lpstr>
      <vt:lpstr>Your gym suggests keeping a fitness journal to track your progress in the new year.  What is the most important detail to put in it?</vt:lpstr>
      <vt:lpstr>Nutrition Lingo</vt:lpstr>
      <vt:lpstr>Antioxidant</vt:lpstr>
      <vt:lpstr>Phytochemical</vt:lpstr>
      <vt:lpstr>Benefits of phytochemicals</vt:lpstr>
      <vt:lpstr>PowerPoint Presentation</vt:lpstr>
      <vt:lpstr>PowerPoint Presentation</vt:lpstr>
      <vt:lpstr>Glycemic Index </vt:lpstr>
      <vt:lpstr>Energy Dense  vs Nutrient Dense</vt:lpstr>
      <vt:lpstr>Daily Value</vt:lpstr>
      <vt:lpstr>PowerPoint Presentation</vt:lpstr>
      <vt:lpstr>PowerPoint Presentation</vt:lpstr>
      <vt:lpstr>Choosemyplate.gov</vt:lpstr>
      <vt:lpstr>PowerPoint Presentation</vt:lpstr>
      <vt:lpstr>PowerPoint Presentation</vt:lpstr>
      <vt:lpstr>Foods to help </vt:lpstr>
      <vt:lpstr>Fats </vt:lpstr>
      <vt:lpstr>Why is it important to  consume the healthy oils/fats?</vt:lpstr>
      <vt:lpstr>Fats that contribute to Heart Disease</vt:lpstr>
      <vt:lpstr>How to increase your HDL’s and lower your heart disease risk</vt:lpstr>
      <vt:lpstr>High Fat meals</vt:lpstr>
      <vt:lpstr>Eat Breakfast</vt:lpstr>
      <vt:lpstr>Added Sugars in Diet Threaten Heart Health</vt:lpstr>
      <vt:lpstr>Diet and disease risk</vt:lpstr>
      <vt:lpstr>Reduce your cancer risk</vt:lpstr>
      <vt:lpstr>Foods to lower diabetes 2 risk</vt:lpstr>
      <vt:lpstr>Calculate your BMI</vt:lpstr>
      <vt:lpstr>Interactive Menu planner</vt:lpstr>
      <vt:lpstr>Fruits and Veggies Matter</vt:lpstr>
      <vt:lpstr>Fruits and Vegetable Benefits</vt:lpstr>
      <vt:lpstr>Go, Slow, and Whoa Foods </vt:lpstr>
      <vt:lpstr>USDA</vt:lpstr>
      <vt:lpstr>Dr. Oz's B.E.A.C.H. Diet </vt:lpstr>
      <vt:lpstr>Mediterranean Diet</vt:lpstr>
      <vt:lpstr>Anti-inflammatory Food Guide</vt:lpstr>
      <vt:lpstr>Fish and Mercury</vt:lpstr>
      <vt:lpstr>Importance of Fluids</vt:lpstr>
      <vt:lpstr>Fluids/Exercising in Heat: What to watch for</vt:lpstr>
      <vt:lpstr>PowerPoint Presentation</vt:lpstr>
      <vt:lpstr>PowerPoint Presentation</vt:lpstr>
      <vt:lpstr>PowerPoint Presentation</vt:lpstr>
      <vt:lpstr>GIRL SCOUT COOKIES </vt:lpstr>
      <vt:lpstr>PowerPoint Presentation</vt:lpstr>
      <vt:lpstr>Exercise </vt:lpstr>
      <vt:lpstr>Poor Nutrition</vt:lpstr>
      <vt:lpstr>Benefits of exercise</vt:lpstr>
      <vt:lpstr>PowerPoint Presentation</vt:lpstr>
      <vt:lpstr>Empty Calories</vt:lpstr>
      <vt:lpstr>SUGAR IN SODA</vt:lpstr>
      <vt:lpstr>Other names for sugar</vt:lpstr>
      <vt:lpstr>The major food and beverage sources of added sugars for Americans are:</vt:lpstr>
      <vt:lpstr>PowerPoint Presentation</vt:lpstr>
      <vt:lpstr>       </vt:lpstr>
      <vt:lpstr>United States: The Revis family of North Carolina  Food expenditure for one week: $341.98 Favorite foods: spaghetti, potatoes, sesame chicken </vt:lpstr>
      <vt:lpstr>Tips for eating on a budget…</vt:lpstr>
      <vt:lpstr>Size Does Matter!</vt:lpstr>
      <vt:lpstr>PowerPoint Presentation</vt:lpstr>
      <vt:lpstr>Fast Foods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dc:title>
  <dc:creator>Patty</dc:creator>
  <cp:lastModifiedBy>Sachem Central School District</cp:lastModifiedBy>
  <cp:revision>77</cp:revision>
  <cp:lastPrinted>2013-12-04T18:09:40Z</cp:lastPrinted>
  <dcterms:created xsi:type="dcterms:W3CDTF">2010-06-01T22:13:04Z</dcterms:created>
  <dcterms:modified xsi:type="dcterms:W3CDTF">2016-04-18T11:27:07Z</dcterms:modified>
</cp:coreProperties>
</file>